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15" r:id="rId3"/>
    <p:sldId id="301" r:id="rId4"/>
    <p:sldId id="302" r:id="rId5"/>
    <p:sldId id="311" r:id="rId6"/>
    <p:sldId id="303" r:id="rId7"/>
    <p:sldId id="304" r:id="rId8"/>
    <p:sldId id="305" r:id="rId9"/>
    <p:sldId id="306" r:id="rId10"/>
    <p:sldId id="310" r:id="rId11"/>
    <p:sldId id="266" r:id="rId12"/>
    <p:sldId id="312" r:id="rId13"/>
    <p:sldId id="264" r:id="rId14"/>
    <p:sldId id="292" r:id="rId15"/>
    <p:sldId id="265" r:id="rId16"/>
    <p:sldId id="293" r:id="rId17"/>
    <p:sldId id="291" r:id="rId18"/>
    <p:sldId id="258" r:id="rId19"/>
    <p:sldId id="260" r:id="rId20"/>
    <p:sldId id="268" r:id="rId21"/>
    <p:sldId id="263" r:id="rId22"/>
    <p:sldId id="262" r:id="rId23"/>
    <p:sldId id="273" r:id="rId24"/>
    <p:sldId id="274" r:id="rId25"/>
    <p:sldId id="276" r:id="rId26"/>
    <p:sldId id="294" r:id="rId27"/>
    <p:sldId id="278" r:id="rId28"/>
    <p:sldId id="295" r:id="rId29"/>
    <p:sldId id="280" r:id="rId30"/>
    <p:sldId id="296" r:id="rId31"/>
    <p:sldId id="282" r:id="rId32"/>
    <p:sldId id="283" r:id="rId33"/>
    <p:sldId id="284" r:id="rId34"/>
    <p:sldId id="297" r:id="rId35"/>
    <p:sldId id="298" r:id="rId36"/>
    <p:sldId id="299" r:id="rId37"/>
    <p:sldId id="285" r:id="rId38"/>
    <p:sldId id="313" r:id="rId39"/>
    <p:sldId id="286" r:id="rId40"/>
    <p:sldId id="287" r:id="rId41"/>
    <p:sldId id="288" r:id="rId42"/>
    <p:sldId id="300" r:id="rId43"/>
    <p:sldId id="314" r:id="rId44"/>
    <p:sldId id="307" r:id="rId45"/>
    <p:sldId id="308" r:id="rId46"/>
    <p:sldId id="309" r:id="rId47"/>
    <p:sldId id="27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witter.com/amtprs" TargetMode="External"/><Relationship Id="rId1" Type="http://schemas.openxmlformats.org/officeDocument/2006/relationships/hyperlink" Target="http://www.linkedin.com/in/amitprusty/" TargetMode="Externa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hyperlink" Target="http://www.linkedin.com/in/amitprusty/" TargetMode="External"/><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hyperlink" Target="https://twitter.com/amtprs" TargetMode="External"/><Relationship Id="rId5" Type="http://schemas.openxmlformats.org/officeDocument/2006/relationships/image" Target="../media/image6.svg"/><Relationship Id="rId4" Type="http://schemas.openxmlformats.org/officeDocument/2006/relationships/image" Target="../media/image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5.svg"/><Relationship Id="rId1" Type="http://schemas.openxmlformats.org/officeDocument/2006/relationships/image" Target="../media/image7.png"/><Relationship Id="rId6" Type="http://schemas.openxmlformats.org/officeDocument/2006/relationships/image" Target="../media/image17.svg"/><Relationship Id="rId5" Type="http://schemas.openxmlformats.org/officeDocument/2006/relationships/image" Target="../media/image11.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A92AA-4532-47CD-BE38-42EFD9EBBAA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E6529B2-A360-4C79-AD7D-15A841A9B93F}">
      <dgm:prSet/>
      <dgm:spPr/>
      <dgm:t>
        <a:bodyPr/>
        <a:lstStyle/>
        <a:p>
          <a:r>
            <a:rPr lang="en-US">
              <a:hlinkClick xmlns:r="http://schemas.openxmlformats.org/officeDocument/2006/relationships" r:id="rId1"/>
            </a:rPr>
            <a:t>LinkedIn</a:t>
          </a:r>
          <a:endParaRPr lang="en-US"/>
        </a:p>
      </dgm:t>
    </dgm:pt>
    <dgm:pt modelId="{0098B1AD-787F-4BF3-BA1C-6A9DE578C6EC}" type="parTrans" cxnId="{A576B7D8-52A3-4E9F-87EE-AEFB76C0A5C6}">
      <dgm:prSet/>
      <dgm:spPr/>
      <dgm:t>
        <a:bodyPr/>
        <a:lstStyle/>
        <a:p>
          <a:endParaRPr lang="en-US"/>
        </a:p>
      </dgm:t>
    </dgm:pt>
    <dgm:pt modelId="{03525616-F6EA-4F2F-860A-DFD06F249822}" type="sibTrans" cxnId="{A576B7D8-52A3-4E9F-87EE-AEFB76C0A5C6}">
      <dgm:prSet/>
      <dgm:spPr/>
      <dgm:t>
        <a:bodyPr/>
        <a:lstStyle/>
        <a:p>
          <a:endParaRPr lang="en-US"/>
        </a:p>
      </dgm:t>
    </dgm:pt>
    <dgm:pt modelId="{286548E7-3B05-4573-BFEC-8B512D7A2726}">
      <dgm:prSet/>
      <dgm:spPr/>
      <dgm:t>
        <a:bodyPr/>
        <a:lstStyle/>
        <a:p>
          <a:r>
            <a:rPr lang="en-US">
              <a:hlinkClick xmlns:r="http://schemas.openxmlformats.org/officeDocument/2006/relationships" r:id="rId2"/>
            </a:rPr>
            <a:t>Twiiter</a:t>
          </a:r>
          <a:endParaRPr lang="en-US"/>
        </a:p>
      </dgm:t>
    </dgm:pt>
    <dgm:pt modelId="{04A67D73-9DD4-464A-AE8F-3206107E67BB}" type="parTrans" cxnId="{B83FFFB0-B37E-46C1-B86C-5BE87F065C1C}">
      <dgm:prSet/>
      <dgm:spPr/>
      <dgm:t>
        <a:bodyPr/>
        <a:lstStyle/>
        <a:p>
          <a:endParaRPr lang="en-US"/>
        </a:p>
      </dgm:t>
    </dgm:pt>
    <dgm:pt modelId="{FCC873BC-F167-4329-AE60-1F9CD9657423}" type="sibTrans" cxnId="{B83FFFB0-B37E-46C1-B86C-5BE87F065C1C}">
      <dgm:prSet/>
      <dgm:spPr/>
      <dgm:t>
        <a:bodyPr/>
        <a:lstStyle/>
        <a:p>
          <a:endParaRPr lang="en-US"/>
        </a:p>
      </dgm:t>
    </dgm:pt>
    <dgm:pt modelId="{D3D1EA34-8902-4BBB-9E2E-9B8BC623C313}" type="pres">
      <dgm:prSet presAssocID="{205A92AA-4532-47CD-BE38-42EFD9EBBAA8}" presName="root" presStyleCnt="0">
        <dgm:presLayoutVars>
          <dgm:dir/>
          <dgm:resizeHandles val="exact"/>
        </dgm:presLayoutVars>
      </dgm:prSet>
      <dgm:spPr/>
    </dgm:pt>
    <dgm:pt modelId="{08915AE9-07B6-48BA-92C8-6711F7824029}" type="pres">
      <dgm:prSet presAssocID="{2E6529B2-A360-4C79-AD7D-15A841A9B93F}" presName="compNode" presStyleCnt="0"/>
      <dgm:spPr/>
    </dgm:pt>
    <dgm:pt modelId="{89BBF4BC-D1B1-452B-9E1B-647DFCF4CBE4}" type="pres">
      <dgm:prSet presAssocID="{2E6529B2-A360-4C79-AD7D-15A841A9B93F}"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A39354FE-08ED-4D9F-ACE4-A252EB4D53EF}" type="pres">
      <dgm:prSet presAssocID="{2E6529B2-A360-4C79-AD7D-15A841A9B93F}" presName="spaceRect" presStyleCnt="0"/>
      <dgm:spPr/>
    </dgm:pt>
    <dgm:pt modelId="{A78A2F36-5200-4C52-8900-92BF92A398A8}" type="pres">
      <dgm:prSet presAssocID="{2E6529B2-A360-4C79-AD7D-15A841A9B93F}" presName="textRect" presStyleLbl="revTx" presStyleIdx="0" presStyleCnt="2">
        <dgm:presLayoutVars>
          <dgm:chMax val="1"/>
          <dgm:chPref val="1"/>
        </dgm:presLayoutVars>
      </dgm:prSet>
      <dgm:spPr/>
    </dgm:pt>
    <dgm:pt modelId="{1DF0F5CB-1092-48EF-B110-5DDC3F1F9E82}" type="pres">
      <dgm:prSet presAssocID="{03525616-F6EA-4F2F-860A-DFD06F249822}" presName="sibTrans" presStyleCnt="0"/>
      <dgm:spPr/>
    </dgm:pt>
    <dgm:pt modelId="{B4DFD739-6856-407B-A2C4-9B4C8F40DF06}" type="pres">
      <dgm:prSet presAssocID="{286548E7-3B05-4573-BFEC-8B512D7A2726}" presName="compNode" presStyleCnt="0"/>
      <dgm:spPr/>
    </dgm:pt>
    <dgm:pt modelId="{96202E2E-6D1A-430E-83C8-F84AE4A9E07C}" type="pres">
      <dgm:prSet presAssocID="{286548E7-3B05-4573-BFEC-8B512D7A2726}"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8ABAB24A-0C11-4D65-AB6F-D4C6EB79E959}" type="pres">
      <dgm:prSet presAssocID="{286548E7-3B05-4573-BFEC-8B512D7A2726}" presName="spaceRect" presStyleCnt="0"/>
      <dgm:spPr/>
    </dgm:pt>
    <dgm:pt modelId="{5D35E59D-6485-4FB7-A4DF-283A9540E9AB}" type="pres">
      <dgm:prSet presAssocID="{286548E7-3B05-4573-BFEC-8B512D7A2726}" presName="textRect" presStyleLbl="revTx" presStyleIdx="1" presStyleCnt="2">
        <dgm:presLayoutVars>
          <dgm:chMax val="1"/>
          <dgm:chPref val="1"/>
        </dgm:presLayoutVars>
      </dgm:prSet>
      <dgm:spPr/>
    </dgm:pt>
  </dgm:ptLst>
  <dgm:cxnLst>
    <dgm:cxn modelId="{E857C44E-F504-47B5-8CC9-B47651982F73}" type="presOf" srcId="{205A92AA-4532-47CD-BE38-42EFD9EBBAA8}" destId="{D3D1EA34-8902-4BBB-9E2E-9B8BC623C313}" srcOrd="0" destOrd="0" presId="urn:microsoft.com/office/officeart/2018/2/layout/IconLabelList"/>
    <dgm:cxn modelId="{D747899B-992D-46E6-AB6A-5903C245E79F}" type="presOf" srcId="{2E6529B2-A360-4C79-AD7D-15A841A9B93F}" destId="{A78A2F36-5200-4C52-8900-92BF92A398A8}" srcOrd="0" destOrd="0" presId="urn:microsoft.com/office/officeart/2018/2/layout/IconLabelList"/>
    <dgm:cxn modelId="{B83FFFB0-B37E-46C1-B86C-5BE87F065C1C}" srcId="{205A92AA-4532-47CD-BE38-42EFD9EBBAA8}" destId="{286548E7-3B05-4573-BFEC-8B512D7A2726}" srcOrd="1" destOrd="0" parTransId="{04A67D73-9DD4-464A-AE8F-3206107E67BB}" sibTransId="{FCC873BC-F167-4329-AE60-1F9CD9657423}"/>
    <dgm:cxn modelId="{A576B7D8-52A3-4E9F-87EE-AEFB76C0A5C6}" srcId="{205A92AA-4532-47CD-BE38-42EFD9EBBAA8}" destId="{2E6529B2-A360-4C79-AD7D-15A841A9B93F}" srcOrd="0" destOrd="0" parTransId="{0098B1AD-787F-4BF3-BA1C-6A9DE578C6EC}" sibTransId="{03525616-F6EA-4F2F-860A-DFD06F249822}"/>
    <dgm:cxn modelId="{097AEFFE-B3D6-430C-BF8A-5C98FE776FAE}" type="presOf" srcId="{286548E7-3B05-4573-BFEC-8B512D7A2726}" destId="{5D35E59D-6485-4FB7-A4DF-283A9540E9AB}" srcOrd="0" destOrd="0" presId="urn:microsoft.com/office/officeart/2018/2/layout/IconLabelList"/>
    <dgm:cxn modelId="{3E3C8B3A-3111-42C4-ADAE-76404493FBAD}" type="presParOf" srcId="{D3D1EA34-8902-4BBB-9E2E-9B8BC623C313}" destId="{08915AE9-07B6-48BA-92C8-6711F7824029}" srcOrd="0" destOrd="0" presId="urn:microsoft.com/office/officeart/2018/2/layout/IconLabelList"/>
    <dgm:cxn modelId="{335C8442-74AD-4C58-9A31-5C85467D47D7}" type="presParOf" srcId="{08915AE9-07B6-48BA-92C8-6711F7824029}" destId="{89BBF4BC-D1B1-452B-9E1B-647DFCF4CBE4}" srcOrd="0" destOrd="0" presId="urn:microsoft.com/office/officeart/2018/2/layout/IconLabelList"/>
    <dgm:cxn modelId="{E4D84C93-20BE-4E80-ABCF-CD12D4B1384A}" type="presParOf" srcId="{08915AE9-07B6-48BA-92C8-6711F7824029}" destId="{A39354FE-08ED-4D9F-ACE4-A252EB4D53EF}" srcOrd="1" destOrd="0" presId="urn:microsoft.com/office/officeart/2018/2/layout/IconLabelList"/>
    <dgm:cxn modelId="{B7D28FC2-E562-4028-B5FA-F72C6A93B9B4}" type="presParOf" srcId="{08915AE9-07B6-48BA-92C8-6711F7824029}" destId="{A78A2F36-5200-4C52-8900-92BF92A398A8}" srcOrd="2" destOrd="0" presId="urn:microsoft.com/office/officeart/2018/2/layout/IconLabelList"/>
    <dgm:cxn modelId="{0BF9A730-F8AA-4EDD-9013-896ACA5C0F0C}" type="presParOf" srcId="{D3D1EA34-8902-4BBB-9E2E-9B8BC623C313}" destId="{1DF0F5CB-1092-48EF-B110-5DDC3F1F9E82}" srcOrd="1" destOrd="0" presId="urn:microsoft.com/office/officeart/2018/2/layout/IconLabelList"/>
    <dgm:cxn modelId="{8494B940-D1A0-4AB8-B9E3-06425731662B}" type="presParOf" srcId="{D3D1EA34-8902-4BBB-9E2E-9B8BC623C313}" destId="{B4DFD739-6856-407B-A2C4-9B4C8F40DF06}" srcOrd="2" destOrd="0" presId="urn:microsoft.com/office/officeart/2018/2/layout/IconLabelList"/>
    <dgm:cxn modelId="{AAA6920C-7C7E-49AA-98F4-56C16DFD3924}" type="presParOf" srcId="{B4DFD739-6856-407B-A2C4-9B4C8F40DF06}" destId="{96202E2E-6D1A-430E-83C8-F84AE4A9E07C}" srcOrd="0" destOrd="0" presId="urn:microsoft.com/office/officeart/2018/2/layout/IconLabelList"/>
    <dgm:cxn modelId="{65D53FD7-4A24-4622-9CAC-71CD09BCE481}" type="presParOf" srcId="{B4DFD739-6856-407B-A2C4-9B4C8F40DF06}" destId="{8ABAB24A-0C11-4D65-AB6F-D4C6EB79E959}" srcOrd="1" destOrd="0" presId="urn:microsoft.com/office/officeart/2018/2/layout/IconLabelList"/>
    <dgm:cxn modelId="{24A0F5D5-80B1-444F-AB1F-DB57EE43839A}" type="presParOf" srcId="{B4DFD739-6856-407B-A2C4-9B4C8F40DF06}" destId="{5D35E59D-6485-4FB7-A4DF-283A9540E9A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A55541-7276-440D-9AA8-F26FE98184C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0435AE-F899-4682-8E44-4650EA306FA8}">
      <dgm:prSet custT="1"/>
      <dgm:spPr/>
      <dgm:t>
        <a:bodyPr/>
        <a:lstStyle/>
        <a:p>
          <a:pPr>
            <a:lnSpc>
              <a:spcPct val="100000"/>
            </a:lnSpc>
          </a:pPr>
          <a:r>
            <a:rPr lang="en-US" sz="2400" b="1" dirty="0"/>
            <a:t>Say you want to issue share of stocks to the many cofounders (different percentages) for your new startup company that is yet to be registered.</a:t>
          </a:r>
        </a:p>
      </dgm:t>
    </dgm:pt>
    <dgm:pt modelId="{B3A75728-F5E4-4EDF-B41E-B681BF722292}" type="parTrans" cxnId="{8714CF1F-657D-4602-B6DC-9DC959D5AA8F}">
      <dgm:prSet/>
      <dgm:spPr/>
      <dgm:t>
        <a:bodyPr/>
        <a:lstStyle/>
        <a:p>
          <a:endParaRPr lang="en-US"/>
        </a:p>
      </dgm:t>
    </dgm:pt>
    <dgm:pt modelId="{0D944516-A8C7-4AE1-9043-38F149D3B697}" type="sibTrans" cxnId="{8714CF1F-657D-4602-B6DC-9DC959D5AA8F}">
      <dgm:prSet/>
      <dgm:spPr/>
      <dgm:t>
        <a:bodyPr/>
        <a:lstStyle/>
        <a:p>
          <a:pPr>
            <a:lnSpc>
              <a:spcPct val="100000"/>
            </a:lnSpc>
          </a:pPr>
          <a:endParaRPr lang="en-US"/>
        </a:p>
      </dgm:t>
    </dgm:pt>
    <dgm:pt modelId="{41C48211-1853-48FA-A035-9AAE6B8F5F3A}">
      <dgm:prSet custT="1"/>
      <dgm:spPr/>
      <dgm:t>
        <a:bodyPr/>
        <a:lstStyle/>
        <a:p>
          <a:pPr>
            <a:lnSpc>
              <a:spcPct val="100000"/>
            </a:lnSpc>
          </a:pPr>
          <a:r>
            <a:rPr lang="en-US" sz="2400" b="1" dirty="0"/>
            <a:t>In the Ethereum world, you can represent the shares in the form of “tokens” that can be sold, sold back to the company, transferred, etc.</a:t>
          </a:r>
        </a:p>
      </dgm:t>
    </dgm:pt>
    <dgm:pt modelId="{E8217BCF-49E6-43A4-8B2C-469AB59F6E56}" type="parTrans" cxnId="{BCEB075F-007F-44D3-857C-2D6674899C59}">
      <dgm:prSet/>
      <dgm:spPr/>
      <dgm:t>
        <a:bodyPr/>
        <a:lstStyle/>
        <a:p>
          <a:endParaRPr lang="en-US"/>
        </a:p>
      </dgm:t>
    </dgm:pt>
    <dgm:pt modelId="{F4970BE8-64E9-47B6-8D25-47973F1BBD41}" type="sibTrans" cxnId="{BCEB075F-007F-44D3-857C-2D6674899C59}">
      <dgm:prSet/>
      <dgm:spPr/>
      <dgm:t>
        <a:bodyPr/>
        <a:lstStyle/>
        <a:p>
          <a:pPr>
            <a:lnSpc>
              <a:spcPct val="100000"/>
            </a:lnSpc>
          </a:pPr>
          <a:endParaRPr lang="en-US"/>
        </a:p>
      </dgm:t>
    </dgm:pt>
    <dgm:pt modelId="{BBF65BFE-8292-4438-A489-9357DEDCF50F}">
      <dgm:prSet custT="1"/>
      <dgm:spPr/>
      <dgm:t>
        <a:bodyPr/>
        <a:lstStyle/>
        <a:p>
          <a:pPr>
            <a:lnSpc>
              <a:spcPct val="100000"/>
            </a:lnSpc>
          </a:pPr>
          <a:r>
            <a:rPr lang="en-US" sz="2400" b="1" dirty="0"/>
            <a:t>You can create a “token contract” and deploy it in Ethereum blockchain.</a:t>
          </a:r>
        </a:p>
      </dgm:t>
    </dgm:pt>
    <dgm:pt modelId="{C11FA10E-D62F-48BF-B763-A9215F9D4856}" type="parTrans" cxnId="{05CFB0F1-A053-46B0-8B8E-B0CF2AE077AC}">
      <dgm:prSet/>
      <dgm:spPr/>
      <dgm:t>
        <a:bodyPr/>
        <a:lstStyle/>
        <a:p>
          <a:endParaRPr lang="en-US"/>
        </a:p>
      </dgm:t>
    </dgm:pt>
    <dgm:pt modelId="{E95D15DF-D707-44F8-A17C-9471721564E4}" type="sibTrans" cxnId="{05CFB0F1-A053-46B0-8B8E-B0CF2AE077AC}">
      <dgm:prSet/>
      <dgm:spPr/>
      <dgm:t>
        <a:bodyPr/>
        <a:lstStyle/>
        <a:p>
          <a:pPr>
            <a:lnSpc>
              <a:spcPct val="100000"/>
            </a:lnSpc>
          </a:pPr>
          <a:endParaRPr lang="en-US"/>
        </a:p>
      </dgm:t>
    </dgm:pt>
    <dgm:pt modelId="{5E1CB7DF-A2FA-4E98-98F2-32B8E580D2D9}">
      <dgm:prSet custT="1"/>
      <dgm:spPr/>
      <dgm:t>
        <a:bodyPr/>
        <a:lstStyle/>
        <a:p>
          <a:pPr>
            <a:lnSpc>
              <a:spcPct val="100000"/>
            </a:lnSpc>
          </a:pPr>
          <a:r>
            <a:rPr lang="en-US" sz="2400" b="1" dirty="0"/>
            <a:t>Then the tokens can be transferred, sold, etc. </a:t>
          </a:r>
        </a:p>
      </dgm:t>
    </dgm:pt>
    <dgm:pt modelId="{2BC2949D-AF92-42D9-A8F8-F9DF9DD590B1}" type="parTrans" cxnId="{92314BC6-35C8-4B49-97DB-65060889B8E1}">
      <dgm:prSet/>
      <dgm:spPr/>
      <dgm:t>
        <a:bodyPr/>
        <a:lstStyle/>
        <a:p>
          <a:endParaRPr lang="en-US"/>
        </a:p>
      </dgm:t>
    </dgm:pt>
    <dgm:pt modelId="{37995E82-40D2-4867-9004-8E81326E0385}" type="sibTrans" cxnId="{92314BC6-35C8-4B49-97DB-65060889B8E1}">
      <dgm:prSet/>
      <dgm:spPr/>
      <dgm:t>
        <a:bodyPr/>
        <a:lstStyle/>
        <a:p>
          <a:endParaRPr lang="en-US"/>
        </a:p>
      </dgm:t>
    </dgm:pt>
    <dgm:pt modelId="{2DF5A2A3-1B30-474F-9085-80C3FC318FC8}" type="pres">
      <dgm:prSet presAssocID="{D3A55541-7276-440D-9AA8-F26FE98184C2}" presName="root" presStyleCnt="0">
        <dgm:presLayoutVars>
          <dgm:dir/>
          <dgm:resizeHandles val="exact"/>
        </dgm:presLayoutVars>
      </dgm:prSet>
      <dgm:spPr/>
    </dgm:pt>
    <dgm:pt modelId="{8DC9288B-17DF-4AE5-87C9-40CC0B5EE3FA}" type="pres">
      <dgm:prSet presAssocID="{D3A55541-7276-440D-9AA8-F26FE98184C2}" presName="container" presStyleCnt="0">
        <dgm:presLayoutVars>
          <dgm:dir/>
          <dgm:resizeHandles val="exact"/>
        </dgm:presLayoutVars>
      </dgm:prSet>
      <dgm:spPr/>
    </dgm:pt>
    <dgm:pt modelId="{96632DD7-BAB4-4E31-BC7F-8B1CB920D3C4}" type="pres">
      <dgm:prSet presAssocID="{FF0435AE-F899-4682-8E44-4650EA306FA8}" presName="compNode" presStyleCnt="0"/>
      <dgm:spPr/>
    </dgm:pt>
    <dgm:pt modelId="{776A35EF-DDB5-4B00-8851-7B0764656889}" type="pres">
      <dgm:prSet presAssocID="{FF0435AE-F899-4682-8E44-4650EA306FA8}" presName="iconBgRect" presStyleLbl="bgShp" presStyleIdx="0" presStyleCnt="4"/>
      <dgm:spPr/>
    </dgm:pt>
    <dgm:pt modelId="{8057BCBE-11BC-4668-8005-4C8F8737E09D}" type="pres">
      <dgm:prSet presAssocID="{FF0435AE-F899-4682-8E44-4650EA306F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log"/>
        </a:ext>
      </dgm:extLst>
    </dgm:pt>
    <dgm:pt modelId="{1B435A7F-F5EA-4107-92B7-3B8368E665CE}" type="pres">
      <dgm:prSet presAssocID="{FF0435AE-F899-4682-8E44-4650EA306FA8}" presName="spaceRect" presStyleCnt="0"/>
      <dgm:spPr/>
    </dgm:pt>
    <dgm:pt modelId="{5F005448-7788-4298-A69C-9DCC39297832}" type="pres">
      <dgm:prSet presAssocID="{FF0435AE-F899-4682-8E44-4650EA306FA8}" presName="textRect" presStyleLbl="revTx" presStyleIdx="0" presStyleCnt="4" custScaleY="162845">
        <dgm:presLayoutVars>
          <dgm:chMax val="1"/>
          <dgm:chPref val="1"/>
        </dgm:presLayoutVars>
      </dgm:prSet>
      <dgm:spPr/>
    </dgm:pt>
    <dgm:pt modelId="{4BEEABDC-3335-49FF-9600-C525FF6452FC}" type="pres">
      <dgm:prSet presAssocID="{0D944516-A8C7-4AE1-9043-38F149D3B697}" presName="sibTrans" presStyleLbl="sibTrans2D1" presStyleIdx="0" presStyleCnt="0"/>
      <dgm:spPr/>
    </dgm:pt>
    <dgm:pt modelId="{9E16DBB4-D6F3-4AF9-B220-1F37FBF07EF5}" type="pres">
      <dgm:prSet presAssocID="{41C48211-1853-48FA-A035-9AAE6B8F5F3A}" presName="compNode" presStyleCnt="0"/>
      <dgm:spPr/>
    </dgm:pt>
    <dgm:pt modelId="{A67166C2-E7FE-4C4E-A814-98458CFD7068}" type="pres">
      <dgm:prSet presAssocID="{41C48211-1853-48FA-A035-9AAE6B8F5F3A}" presName="iconBgRect" presStyleLbl="bgShp" presStyleIdx="1" presStyleCnt="4"/>
      <dgm:spPr/>
    </dgm:pt>
    <dgm:pt modelId="{80DD6726-D71D-45FD-89CB-E1F8EA236CD7}" type="pres">
      <dgm:prSet presAssocID="{41C48211-1853-48FA-A035-9AAE6B8F5F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ckUp"/>
        </a:ext>
      </dgm:extLst>
    </dgm:pt>
    <dgm:pt modelId="{95AD2438-32DD-45F3-9A97-BB20915198E2}" type="pres">
      <dgm:prSet presAssocID="{41C48211-1853-48FA-A035-9AAE6B8F5F3A}" presName="spaceRect" presStyleCnt="0"/>
      <dgm:spPr/>
    </dgm:pt>
    <dgm:pt modelId="{0AB7AB5B-1864-458A-BA23-6AB7E33F7314}" type="pres">
      <dgm:prSet presAssocID="{41C48211-1853-48FA-A035-9AAE6B8F5F3A}" presName="textRect" presStyleLbl="revTx" presStyleIdx="1" presStyleCnt="4">
        <dgm:presLayoutVars>
          <dgm:chMax val="1"/>
          <dgm:chPref val="1"/>
        </dgm:presLayoutVars>
      </dgm:prSet>
      <dgm:spPr/>
    </dgm:pt>
    <dgm:pt modelId="{04C9BDB9-1464-4D30-A19B-75F038730AE9}" type="pres">
      <dgm:prSet presAssocID="{F4970BE8-64E9-47B6-8D25-47973F1BBD41}" presName="sibTrans" presStyleLbl="sibTrans2D1" presStyleIdx="0" presStyleCnt="0"/>
      <dgm:spPr/>
    </dgm:pt>
    <dgm:pt modelId="{B49ED360-42E2-42FD-9C40-1EDE0F6587C6}" type="pres">
      <dgm:prSet presAssocID="{BBF65BFE-8292-4438-A489-9357DEDCF50F}" presName="compNode" presStyleCnt="0"/>
      <dgm:spPr/>
    </dgm:pt>
    <dgm:pt modelId="{44DDA5E2-E68E-4A0C-81F8-A188504D5CFA}" type="pres">
      <dgm:prSet presAssocID="{BBF65BFE-8292-4438-A489-9357DEDCF50F}" presName="iconBgRect" presStyleLbl="bgShp" presStyleIdx="2" presStyleCnt="4"/>
      <dgm:spPr/>
    </dgm:pt>
    <dgm:pt modelId="{7E6A182C-7686-45F7-83DC-335C5C1B4BEB}" type="pres">
      <dgm:prSet presAssocID="{BBF65BFE-8292-4438-A489-9357DEDCF5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hishing"/>
        </a:ext>
      </dgm:extLst>
    </dgm:pt>
    <dgm:pt modelId="{07287854-CA62-44CB-B8A6-F61C902E3B29}" type="pres">
      <dgm:prSet presAssocID="{BBF65BFE-8292-4438-A489-9357DEDCF50F}" presName="spaceRect" presStyleCnt="0"/>
      <dgm:spPr/>
    </dgm:pt>
    <dgm:pt modelId="{BA314AC1-00C4-4A31-B775-2E4F173D72EA}" type="pres">
      <dgm:prSet presAssocID="{BBF65BFE-8292-4438-A489-9357DEDCF50F}" presName="textRect" presStyleLbl="revTx" presStyleIdx="2" presStyleCnt="4">
        <dgm:presLayoutVars>
          <dgm:chMax val="1"/>
          <dgm:chPref val="1"/>
        </dgm:presLayoutVars>
      </dgm:prSet>
      <dgm:spPr/>
    </dgm:pt>
    <dgm:pt modelId="{A7ACB8F6-0E4D-4D4A-80B4-D0464AB15A8E}" type="pres">
      <dgm:prSet presAssocID="{E95D15DF-D707-44F8-A17C-9471721564E4}" presName="sibTrans" presStyleLbl="sibTrans2D1" presStyleIdx="0" presStyleCnt="0"/>
      <dgm:spPr/>
    </dgm:pt>
    <dgm:pt modelId="{20A0F4D2-0050-41FE-B78E-4708A7F35038}" type="pres">
      <dgm:prSet presAssocID="{5E1CB7DF-A2FA-4E98-98F2-32B8E580D2D9}" presName="compNode" presStyleCnt="0"/>
      <dgm:spPr/>
    </dgm:pt>
    <dgm:pt modelId="{5D9A4AA7-64AB-4C52-BAA8-1FA601D78AD8}" type="pres">
      <dgm:prSet presAssocID="{5E1CB7DF-A2FA-4E98-98F2-32B8E580D2D9}" presName="iconBgRect" presStyleLbl="bgShp" presStyleIdx="3" presStyleCnt="4"/>
      <dgm:spPr/>
    </dgm:pt>
    <dgm:pt modelId="{9DEF099F-64F2-48BD-A9C7-72CDDFC28B17}" type="pres">
      <dgm:prSet presAssocID="{5E1CB7DF-A2FA-4E98-98F2-32B8E580D2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bricUnsyncFolder"/>
        </a:ext>
      </dgm:extLst>
    </dgm:pt>
    <dgm:pt modelId="{DFB00F21-D736-4BCE-86ED-EC47A8D3C93C}" type="pres">
      <dgm:prSet presAssocID="{5E1CB7DF-A2FA-4E98-98F2-32B8E580D2D9}" presName="spaceRect" presStyleCnt="0"/>
      <dgm:spPr/>
    </dgm:pt>
    <dgm:pt modelId="{77D0C8E9-6DAE-4B08-875D-0EA2A157363E}" type="pres">
      <dgm:prSet presAssocID="{5E1CB7DF-A2FA-4E98-98F2-32B8E580D2D9}" presName="textRect" presStyleLbl="revTx" presStyleIdx="3" presStyleCnt="4">
        <dgm:presLayoutVars>
          <dgm:chMax val="1"/>
          <dgm:chPref val="1"/>
        </dgm:presLayoutVars>
      </dgm:prSet>
      <dgm:spPr/>
    </dgm:pt>
  </dgm:ptLst>
  <dgm:cxnLst>
    <dgm:cxn modelId="{8714CF1F-657D-4602-B6DC-9DC959D5AA8F}" srcId="{D3A55541-7276-440D-9AA8-F26FE98184C2}" destId="{FF0435AE-F899-4682-8E44-4650EA306FA8}" srcOrd="0" destOrd="0" parTransId="{B3A75728-F5E4-4EDF-B41E-B681BF722292}" sibTransId="{0D944516-A8C7-4AE1-9043-38F149D3B697}"/>
    <dgm:cxn modelId="{26BD8930-269D-4B83-AEAF-8CD224E07D53}" type="presOf" srcId="{FF0435AE-F899-4682-8E44-4650EA306FA8}" destId="{5F005448-7788-4298-A69C-9DCC39297832}" srcOrd="0" destOrd="0" presId="urn:microsoft.com/office/officeart/2018/2/layout/IconCircleList"/>
    <dgm:cxn modelId="{8A3B983B-BBDF-45B9-8D2B-D3D1303E9B45}" type="presOf" srcId="{41C48211-1853-48FA-A035-9AAE6B8F5F3A}" destId="{0AB7AB5B-1864-458A-BA23-6AB7E33F7314}" srcOrd="0" destOrd="0" presId="urn:microsoft.com/office/officeart/2018/2/layout/IconCircleList"/>
    <dgm:cxn modelId="{BCEB075F-007F-44D3-857C-2D6674899C59}" srcId="{D3A55541-7276-440D-9AA8-F26FE98184C2}" destId="{41C48211-1853-48FA-A035-9AAE6B8F5F3A}" srcOrd="1" destOrd="0" parTransId="{E8217BCF-49E6-43A4-8B2C-469AB59F6E56}" sibTransId="{F4970BE8-64E9-47B6-8D25-47973F1BBD41}"/>
    <dgm:cxn modelId="{3CE6227A-1832-496C-8B7E-5B807EEB81BA}" type="presOf" srcId="{D3A55541-7276-440D-9AA8-F26FE98184C2}" destId="{2DF5A2A3-1B30-474F-9085-80C3FC318FC8}" srcOrd="0" destOrd="0" presId="urn:microsoft.com/office/officeart/2018/2/layout/IconCircleList"/>
    <dgm:cxn modelId="{568B64C1-56C9-43A6-A166-7DC3D628C21A}" type="presOf" srcId="{E95D15DF-D707-44F8-A17C-9471721564E4}" destId="{A7ACB8F6-0E4D-4D4A-80B4-D0464AB15A8E}" srcOrd="0" destOrd="0" presId="urn:microsoft.com/office/officeart/2018/2/layout/IconCircleList"/>
    <dgm:cxn modelId="{92314BC6-35C8-4B49-97DB-65060889B8E1}" srcId="{D3A55541-7276-440D-9AA8-F26FE98184C2}" destId="{5E1CB7DF-A2FA-4E98-98F2-32B8E580D2D9}" srcOrd="3" destOrd="0" parTransId="{2BC2949D-AF92-42D9-A8F8-F9DF9DD590B1}" sibTransId="{37995E82-40D2-4867-9004-8E81326E0385}"/>
    <dgm:cxn modelId="{9F7F7EDD-D061-4B9E-B2FA-0ACD77CFCEDE}" type="presOf" srcId="{5E1CB7DF-A2FA-4E98-98F2-32B8E580D2D9}" destId="{77D0C8E9-6DAE-4B08-875D-0EA2A157363E}" srcOrd="0" destOrd="0" presId="urn:microsoft.com/office/officeart/2018/2/layout/IconCircleList"/>
    <dgm:cxn modelId="{A72554EE-4941-495A-85C2-FB2E44BAAAEB}" type="presOf" srcId="{F4970BE8-64E9-47B6-8D25-47973F1BBD41}" destId="{04C9BDB9-1464-4D30-A19B-75F038730AE9}" srcOrd="0" destOrd="0" presId="urn:microsoft.com/office/officeart/2018/2/layout/IconCircleList"/>
    <dgm:cxn modelId="{05CFB0F1-A053-46B0-8B8E-B0CF2AE077AC}" srcId="{D3A55541-7276-440D-9AA8-F26FE98184C2}" destId="{BBF65BFE-8292-4438-A489-9357DEDCF50F}" srcOrd="2" destOrd="0" parTransId="{C11FA10E-D62F-48BF-B763-A9215F9D4856}" sibTransId="{E95D15DF-D707-44F8-A17C-9471721564E4}"/>
    <dgm:cxn modelId="{48BA06F2-56EB-4558-B6CE-662531DBE1F7}" type="presOf" srcId="{0D944516-A8C7-4AE1-9043-38F149D3B697}" destId="{4BEEABDC-3335-49FF-9600-C525FF6452FC}" srcOrd="0" destOrd="0" presId="urn:microsoft.com/office/officeart/2018/2/layout/IconCircleList"/>
    <dgm:cxn modelId="{03B852FB-06D9-4BCB-A18B-360C66B7C5FB}" type="presOf" srcId="{BBF65BFE-8292-4438-A489-9357DEDCF50F}" destId="{BA314AC1-00C4-4A31-B775-2E4F173D72EA}" srcOrd="0" destOrd="0" presId="urn:microsoft.com/office/officeart/2018/2/layout/IconCircleList"/>
    <dgm:cxn modelId="{34CFC3DA-EEF5-4D19-909A-A94B9E456A5C}" type="presParOf" srcId="{2DF5A2A3-1B30-474F-9085-80C3FC318FC8}" destId="{8DC9288B-17DF-4AE5-87C9-40CC0B5EE3FA}" srcOrd="0" destOrd="0" presId="urn:microsoft.com/office/officeart/2018/2/layout/IconCircleList"/>
    <dgm:cxn modelId="{B00050F7-1DB2-4A7A-AF3E-CEFAC200EC12}" type="presParOf" srcId="{8DC9288B-17DF-4AE5-87C9-40CC0B5EE3FA}" destId="{96632DD7-BAB4-4E31-BC7F-8B1CB920D3C4}" srcOrd="0" destOrd="0" presId="urn:microsoft.com/office/officeart/2018/2/layout/IconCircleList"/>
    <dgm:cxn modelId="{AF8C2BAE-F96E-4596-BEBF-DA55C9B7C6C1}" type="presParOf" srcId="{96632DD7-BAB4-4E31-BC7F-8B1CB920D3C4}" destId="{776A35EF-DDB5-4B00-8851-7B0764656889}" srcOrd="0" destOrd="0" presId="urn:microsoft.com/office/officeart/2018/2/layout/IconCircleList"/>
    <dgm:cxn modelId="{2E7767A1-E443-4895-9F5C-83D515EB0DD9}" type="presParOf" srcId="{96632DD7-BAB4-4E31-BC7F-8B1CB920D3C4}" destId="{8057BCBE-11BC-4668-8005-4C8F8737E09D}" srcOrd="1" destOrd="0" presId="urn:microsoft.com/office/officeart/2018/2/layout/IconCircleList"/>
    <dgm:cxn modelId="{F81BBA31-1E98-4533-8DE9-6E3939505053}" type="presParOf" srcId="{96632DD7-BAB4-4E31-BC7F-8B1CB920D3C4}" destId="{1B435A7F-F5EA-4107-92B7-3B8368E665CE}" srcOrd="2" destOrd="0" presId="urn:microsoft.com/office/officeart/2018/2/layout/IconCircleList"/>
    <dgm:cxn modelId="{1C9E16C0-E2E7-4605-8B9A-1EDA059F3C4B}" type="presParOf" srcId="{96632DD7-BAB4-4E31-BC7F-8B1CB920D3C4}" destId="{5F005448-7788-4298-A69C-9DCC39297832}" srcOrd="3" destOrd="0" presId="urn:microsoft.com/office/officeart/2018/2/layout/IconCircleList"/>
    <dgm:cxn modelId="{88D6C91A-6C1D-410A-A95C-DA16C5249A46}" type="presParOf" srcId="{8DC9288B-17DF-4AE5-87C9-40CC0B5EE3FA}" destId="{4BEEABDC-3335-49FF-9600-C525FF6452FC}" srcOrd="1" destOrd="0" presId="urn:microsoft.com/office/officeart/2018/2/layout/IconCircleList"/>
    <dgm:cxn modelId="{4742C914-D72E-44F2-B57D-56EECC9628A0}" type="presParOf" srcId="{8DC9288B-17DF-4AE5-87C9-40CC0B5EE3FA}" destId="{9E16DBB4-D6F3-4AF9-B220-1F37FBF07EF5}" srcOrd="2" destOrd="0" presId="urn:microsoft.com/office/officeart/2018/2/layout/IconCircleList"/>
    <dgm:cxn modelId="{71564251-C2EC-40AB-99CC-B97C958490E8}" type="presParOf" srcId="{9E16DBB4-D6F3-4AF9-B220-1F37FBF07EF5}" destId="{A67166C2-E7FE-4C4E-A814-98458CFD7068}" srcOrd="0" destOrd="0" presId="urn:microsoft.com/office/officeart/2018/2/layout/IconCircleList"/>
    <dgm:cxn modelId="{94BF9B7D-7F60-4720-8373-43E9AFE6A4A1}" type="presParOf" srcId="{9E16DBB4-D6F3-4AF9-B220-1F37FBF07EF5}" destId="{80DD6726-D71D-45FD-89CB-E1F8EA236CD7}" srcOrd="1" destOrd="0" presId="urn:microsoft.com/office/officeart/2018/2/layout/IconCircleList"/>
    <dgm:cxn modelId="{CC658D7F-13B0-4088-BCD6-623F7E499F3F}" type="presParOf" srcId="{9E16DBB4-D6F3-4AF9-B220-1F37FBF07EF5}" destId="{95AD2438-32DD-45F3-9A97-BB20915198E2}" srcOrd="2" destOrd="0" presId="urn:microsoft.com/office/officeart/2018/2/layout/IconCircleList"/>
    <dgm:cxn modelId="{2F451982-77E5-4A5B-9960-91E45BA29EC9}" type="presParOf" srcId="{9E16DBB4-D6F3-4AF9-B220-1F37FBF07EF5}" destId="{0AB7AB5B-1864-458A-BA23-6AB7E33F7314}" srcOrd="3" destOrd="0" presId="urn:microsoft.com/office/officeart/2018/2/layout/IconCircleList"/>
    <dgm:cxn modelId="{9E636E19-66B8-41EE-A4B3-AE65D5FA5A01}" type="presParOf" srcId="{8DC9288B-17DF-4AE5-87C9-40CC0B5EE3FA}" destId="{04C9BDB9-1464-4D30-A19B-75F038730AE9}" srcOrd="3" destOrd="0" presId="urn:microsoft.com/office/officeart/2018/2/layout/IconCircleList"/>
    <dgm:cxn modelId="{09E5A2EE-F73D-421D-8B0D-866B2DEEF696}" type="presParOf" srcId="{8DC9288B-17DF-4AE5-87C9-40CC0B5EE3FA}" destId="{B49ED360-42E2-42FD-9C40-1EDE0F6587C6}" srcOrd="4" destOrd="0" presId="urn:microsoft.com/office/officeart/2018/2/layout/IconCircleList"/>
    <dgm:cxn modelId="{EE3DB545-9E81-4FA0-9CBC-95F36638C0DA}" type="presParOf" srcId="{B49ED360-42E2-42FD-9C40-1EDE0F6587C6}" destId="{44DDA5E2-E68E-4A0C-81F8-A188504D5CFA}" srcOrd="0" destOrd="0" presId="urn:microsoft.com/office/officeart/2018/2/layout/IconCircleList"/>
    <dgm:cxn modelId="{EC8A94AF-E294-459F-AD46-DECF48C3AB49}" type="presParOf" srcId="{B49ED360-42E2-42FD-9C40-1EDE0F6587C6}" destId="{7E6A182C-7686-45F7-83DC-335C5C1B4BEB}" srcOrd="1" destOrd="0" presId="urn:microsoft.com/office/officeart/2018/2/layout/IconCircleList"/>
    <dgm:cxn modelId="{F50CDA9D-5715-4724-B00D-A4D662CDDD33}" type="presParOf" srcId="{B49ED360-42E2-42FD-9C40-1EDE0F6587C6}" destId="{07287854-CA62-44CB-B8A6-F61C902E3B29}" srcOrd="2" destOrd="0" presId="urn:microsoft.com/office/officeart/2018/2/layout/IconCircleList"/>
    <dgm:cxn modelId="{094E8CC4-0401-40DD-9A83-3C4C3652138D}" type="presParOf" srcId="{B49ED360-42E2-42FD-9C40-1EDE0F6587C6}" destId="{BA314AC1-00C4-4A31-B775-2E4F173D72EA}" srcOrd="3" destOrd="0" presId="urn:microsoft.com/office/officeart/2018/2/layout/IconCircleList"/>
    <dgm:cxn modelId="{5EBAB731-CB10-45BF-AB00-2EEEA012910A}" type="presParOf" srcId="{8DC9288B-17DF-4AE5-87C9-40CC0B5EE3FA}" destId="{A7ACB8F6-0E4D-4D4A-80B4-D0464AB15A8E}" srcOrd="5" destOrd="0" presId="urn:microsoft.com/office/officeart/2018/2/layout/IconCircleList"/>
    <dgm:cxn modelId="{0F992B72-FBB1-4148-B394-40A6D608F1AB}" type="presParOf" srcId="{8DC9288B-17DF-4AE5-87C9-40CC0B5EE3FA}" destId="{20A0F4D2-0050-41FE-B78E-4708A7F35038}" srcOrd="6" destOrd="0" presId="urn:microsoft.com/office/officeart/2018/2/layout/IconCircleList"/>
    <dgm:cxn modelId="{5CF1C454-415D-4552-B619-69729E4518C2}" type="presParOf" srcId="{20A0F4D2-0050-41FE-B78E-4708A7F35038}" destId="{5D9A4AA7-64AB-4C52-BAA8-1FA601D78AD8}" srcOrd="0" destOrd="0" presId="urn:microsoft.com/office/officeart/2018/2/layout/IconCircleList"/>
    <dgm:cxn modelId="{60B1AB50-3094-4304-87E6-E9144E8DAD00}" type="presParOf" srcId="{20A0F4D2-0050-41FE-B78E-4708A7F35038}" destId="{9DEF099F-64F2-48BD-A9C7-72CDDFC28B17}" srcOrd="1" destOrd="0" presId="urn:microsoft.com/office/officeart/2018/2/layout/IconCircleList"/>
    <dgm:cxn modelId="{B9723975-C1B0-4F4E-AFB7-1393063D2E6A}" type="presParOf" srcId="{20A0F4D2-0050-41FE-B78E-4708A7F35038}" destId="{DFB00F21-D736-4BCE-86ED-EC47A8D3C93C}" srcOrd="2" destOrd="0" presId="urn:microsoft.com/office/officeart/2018/2/layout/IconCircleList"/>
    <dgm:cxn modelId="{58F49FC3-63E2-4694-9363-6BF4D2AF15EF}" type="presParOf" srcId="{20A0F4D2-0050-41FE-B78E-4708A7F35038}" destId="{77D0C8E9-6DAE-4B08-875D-0EA2A157363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7C1610-0C64-4675-9029-8354F13FD79B}"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F0D6166-3E47-4CF6-9380-057B9B08FD22}">
      <dgm:prSet custT="1"/>
      <dgm:spPr/>
      <dgm:t>
        <a:bodyPr/>
        <a:lstStyle/>
        <a:p>
          <a:pPr>
            <a:defRPr b="1"/>
          </a:pPr>
          <a:r>
            <a:rPr lang="en-US" sz="2400" dirty="0"/>
            <a:t>ERC20 is a “token standard” for creating Ethereum token contracts. </a:t>
          </a:r>
        </a:p>
      </dgm:t>
    </dgm:pt>
    <dgm:pt modelId="{4A3E2B80-C01E-4249-AAA0-AC8E6E2AA694}" type="parTrans" cxnId="{13EC4ED7-F694-400F-94E1-9E0995EDCFE1}">
      <dgm:prSet/>
      <dgm:spPr/>
      <dgm:t>
        <a:bodyPr/>
        <a:lstStyle/>
        <a:p>
          <a:endParaRPr lang="en-US"/>
        </a:p>
      </dgm:t>
    </dgm:pt>
    <dgm:pt modelId="{DAE05341-2321-4936-8396-AAA32D547434}" type="sibTrans" cxnId="{13EC4ED7-F694-400F-94E1-9E0995EDCFE1}">
      <dgm:prSet/>
      <dgm:spPr/>
      <dgm:t>
        <a:bodyPr/>
        <a:lstStyle/>
        <a:p>
          <a:endParaRPr lang="en-US"/>
        </a:p>
      </dgm:t>
    </dgm:pt>
    <dgm:pt modelId="{CC1A2B9D-A01D-47EF-96F5-22BE38874F20}">
      <dgm:prSet/>
      <dgm:spPr/>
      <dgm:t>
        <a:bodyPr/>
        <a:lstStyle/>
        <a:p>
          <a:pPr>
            <a:defRPr b="1"/>
          </a:pPr>
          <a:r>
            <a:rPr lang="en-US"/>
            <a:t>ERC stands for Ethereum Request for Comments. </a:t>
          </a:r>
        </a:p>
      </dgm:t>
    </dgm:pt>
    <dgm:pt modelId="{7FD29CCB-E083-42C1-88E7-83B293B39D66}" type="parTrans" cxnId="{D166D7C6-93E4-4C02-BEC9-020652AEDAC2}">
      <dgm:prSet/>
      <dgm:spPr/>
      <dgm:t>
        <a:bodyPr/>
        <a:lstStyle/>
        <a:p>
          <a:endParaRPr lang="en-US"/>
        </a:p>
      </dgm:t>
    </dgm:pt>
    <dgm:pt modelId="{4A8A1B3D-E1E8-4A37-8187-9DEC48244D91}" type="sibTrans" cxnId="{D166D7C6-93E4-4C02-BEC9-020652AEDAC2}">
      <dgm:prSet/>
      <dgm:spPr/>
      <dgm:t>
        <a:bodyPr/>
        <a:lstStyle/>
        <a:p>
          <a:endParaRPr lang="en-US"/>
        </a:p>
      </dgm:t>
    </dgm:pt>
    <dgm:pt modelId="{FF2F96B4-FEAB-412C-ACD2-D220F62837EC}">
      <dgm:prSet/>
      <dgm:spPr/>
      <dgm:t>
        <a:bodyPr/>
        <a:lstStyle/>
        <a:p>
          <a:pPr>
            <a:defRPr b="1"/>
          </a:pPr>
          <a:r>
            <a:rPr lang="en-US"/>
            <a:t>Any token contract that adheres to the specification follows ERC20.</a:t>
          </a:r>
        </a:p>
      </dgm:t>
    </dgm:pt>
    <dgm:pt modelId="{380F6F60-E497-42D1-86D1-357CE0DE61F8}" type="parTrans" cxnId="{88732313-0551-4F75-B07B-5498487C1AD4}">
      <dgm:prSet/>
      <dgm:spPr/>
      <dgm:t>
        <a:bodyPr/>
        <a:lstStyle/>
        <a:p>
          <a:endParaRPr lang="en-US"/>
        </a:p>
      </dgm:t>
    </dgm:pt>
    <dgm:pt modelId="{264C7B29-7B7E-488B-8525-CE176524114F}" type="sibTrans" cxnId="{88732313-0551-4F75-B07B-5498487C1AD4}">
      <dgm:prSet/>
      <dgm:spPr/>
      <dgm:t>
        <a:bodyPr/>
        <a:lstStyle/>
        <a:p>
          <a:endParaRPr lang="en-US"/>
        </a:p>
      </dgm:t>
    </dgm:pt>
    <dgm:pt modelId="{DCC2654C-B0B3-4C56-BF3B-2DCF6D8E90D6}">
      <dgm:prSet custT="1"/>
      <dgm:spPr/>
      <dgm:t>
        <a:bodyPr/>
        <a:lstStyle/>
        <a:p>
          <a:r>
            <a:rPr lang="en-US" sz="2000" b="1" dirty="0"/>
            <a:t>Can use with any wallets that understand ERC20.</a:t>
          </a:r>
        </a:p>
      </dgm:t>
    </dgm:pt>
    <dgm:pt modelId="{9D627A69-341F-410A-8B16-1EC213D3290F}" type="parTrans" cxnId="{015E5E31-3971-4FEF-BB7E-1C94A2A7533D}">
      <dgm:prSet/>
      <dgm:spPr/>
      <dgm:t>
        <a:bodyPr/>
        <a:lstStyle/>
        <a:p>
          <a:endParaRPr lang="en-US"/>
        </a:p>
      </dgm:t>
    </dgm:pt>
    <dgm:pt modelId="{E12F24BB-B4C9-4B88-A484-B6402B3BDA35}" type="sibTrans" cxnId="{015E5E31-3971-4FEF-BB7E-1C94A2A7533D}">
      <dgm:prSet/>
      <dgm:spPr/>
      <dgm:t>
        <a:bodyPr/>
        <a:lstStyle/>
        <a:p>
          <a:endParaRPr lang="en-US"/>
        </a:p>
      </dgm:t>
    </dgm:pt>
    <dgm:pt modelId="{11CF9D58-118E-4801-AC19-65C01E9C9FF2}">
      <dgm:prSet custT="1"/>
      <dgm:spPr/>
      <dgm:t>
        <a:bodyPr/>
        <a:lstStyle/>
        <a:p>
          <a:r>
            <a:rPr lang="en-US" sz="2000" b="1" dirty="0"/>
            <a:t>Most ICOs (Initial Coin Offerings) have adhered to ERC20 </a:t>
          </a:r>
        </a:p>
      </dgm:t>
    </dgm:pt>
    <dgm:pt modelId="{8C1DBFED-08C4-4324-8793-ADCECDE69A4F}" type="parTrans" cxnId="{59A977F7-97B7-4358-B3A8-64F87DA77457}">
      <dgm:prSet/>
      <dgm:spPr/>
      <dgm:t>
        <a:bodyPr/>
        <a:lstStyle/>
        <a:p>
          <a:endParaRPr lang="en-US"/>
        </a:p>
      </dgm:t>
    </dgm:pt>
    <dgm:pt modelId="{04CE1888-4315-45CB-B31A-440C805D98FA}" type="sibTrans" cxnId="{59A977F7-97B7-4358-B3A8-64F87DA77457}">
      <dgm:prSet/>
      <dgm:spPr/>
      <dgm:t>
        <a:bodyPr/>
        <a:lstStyle/>
        <a:p>
          <a:endParaRPr lang="en-US"/>
        </a:p>
      </dgm:t>
    </dgm:pt>
    <dgm:pt modelId="{AB2A10B2-57EC-4DA3-B609-4715E309F99C}" type="pres">
      <dgm:prSet presAssocID="{597C1610-0C64-4675-9029-8354F13FD79B}" presName="root" presStyleCnt="0">
        <dgm:presLayoutVars>
          <dgm:dir/>
          <dgm:resizeHandles val="exact"/>
        </dgm:presLayoutVars>
      </dgm:prSet>
      <dgm:spPr/>
    </dgm:pt>
    <dgm:pt modelId="{B32BA814-69AF-4EE3-B586-4000C645CC44}" type="pres">
      <dgm:prSet presAssocID="{4F0D6166-3E47-4CF6-9380-057B9B08FD22}" presName="compNode" presStyleCnt="0"/>
      <dgm:spPr/>
    </dgm:pt>
    <dgm:pt modelId="{0D1C8FB6-EE33-4FA0-A6E1-0C7167723997}" type="pres">
      <dgm:prSet presAssocID="{4F0D6166-3E47-4CF6-9380-057B9B08FD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6644FF74-F20E-47CF-B4A1-0759050EC4BD}" type="pres">
      <dgm:prSet presAssocID="{4F0D6166-3E47-4CF6-9380-057B9B08FD22}" presName="iconSpace" presStyleCnt="0"/>
      <dgm:spPr/>
    </dgm:pt>
    <dgm:pt modelId="{78E76E57-5423-4D32-ADD9-4D4C56FA595B}" type="pres">
      <dgm:prSet presAssocID="{4F0D6166-3E47-4CF6-9380-057B9B08FD22}" presName="parTx" presStyleLbl="revTx" presStyleIdx="0" presStyleCnt="6">
        <dgm:presLayoutVars>
          <dgm:chMax val="0"/>
          <dgm:chPref val="0"/>
        </dgm:presLayoutVars>
      </dgm:prSet>
      <dgm:spPr/>
    </dgm:pt>
    <dgm:pt modelId="{E47733DC-7F6B-4F84-A3CD-A7E9DE45E729}" type="pres">
      <dgm:prSet presAssocID="{4F0D6166-3E47-4CF6-9380-057B9B08FD22}" presName="txSpace" presStyleCnt="0"/>
      <dgm:spPr/>
    </dgm:pt>
    <dgm:pt modelId="{E153A7AB-BEE7-4E9F-9B35-BF23652215AF}" type="pres">
      <dgm:prSet presAssocID="{4F0D6166-3E47-4CF6-9380-057B9B08FD22}" presName="desTx" presStyleLbl="revTx" presStyleIdx="1" presStyleCnt="6">
        <dgm:presLayoutVars/>
      </dgm:prSet>
      <dgm:spPr/>
    </dgm:pt>
    <dgm:pt modelId="{D86855E5-9384-4EE5-AB69-35ACC0112A1E}" type="pres">
      <dgm:prSet presAssocID="{DAE05341-2321-4936-8396-AAA32D547434}" presName="sibTrans" presStyleCnt="0"/>
      <dgm:spPr/>
    </dgm:pt>
    <dgm:pt modelId="{50E224B4-AD6B-4472-BF36-10E70CE01B7C}" type="pres">
      <dgm:prSet presAssocID="{CC1A2B9D-A01D-47EF-96F5-22BE38874F20}" presName="compNode" presStyleCnt="0"/>
      <dgm:spPr/>
    </dgm:pt>
    <dgm:pt modelId="{0EDD3D76-8C29-46AD-9186-94197E57267C}" type="pres">
      <dgm:prSet presAssocID="{CC1A2B9D-A01D-47EF-96F5-22BE38874F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2084B93C-AD29-4B26-B6E9-71A855571245}" type="pres">
      <dgm:prSet presAssocID="{CC1A2B9D-A01D-47EF-96F5-22BE38874F20}" presName="iconSpace" presStyleCnt="0"/>
      <dgm:spPr/>
    </dgm:pt>
    <dgm:pt modelId="{10AA2629-848B-4458-B0D2-3DCA7F5688D2}" type="pres">
      <dgm:prSet presAssocID="{CC1A2B9D-A01D-47EF-96F5-22BE38874F20}" presName="parTx" presStyleLbl="revTx" presStyleIdx="2" presStyleCnt="6">
        <dgm:presLayoutVars>
          <dgm:chMax val="0"/>
          <dgm:chPref val="0"/>
        </dgm:presLayoutVars>
      </dgm:prSet>
      <dgm:spPr/>
    </dgm:pt>
    <dgm:pt modelId="{A0F4F413-FCA4-41D2-B635-848C456869D5}" type="pres">
      <dgm:prSet presAssocID="{CC1A2B9D-A01D-47EF-96F5-22BE38874F20}" presName="txSpace" presStyleCnt="0"/>
      <dgm:spPr/>
    </dgm:pt>
    <dgm:pt modelId="{5BD231D2-E17C-4006-9626-DE5C4252BCB0}" type="pres">
      <dgm:prSet presAssocID="{CC1A2B9D-A01D-47EF-96F5-22BE38874F20}" presName="desTx" presStyleLbl="revTx" presStyleIdx="3" presStyleCnt="6">
        <dgm:presLayoutVars/>
      </dgm:prSet>
      <dgm:spPr/>
    </dgm:pt>
    <dgm:pt modelId="{682189B2-EF76-4ABB-AAC2-846C133558DE}" type="pres">
      <dgm:prSet presAssocID="{4A8A1B3D-E1E8-4A37-8187-9DEC48244D91}" presName="sibTrans" presStyleCnt="0"/>
      <dgm:spPr/>
    </dgm:pt>
    <dgm:pt modelId="{96CA6E33-E54E-40E3-BE0F-E7014EB78F78}" type="pres">
      <dgm:prSet presAssocID="{FF2F96B4-FEAB-412C-ACD2-D220F62837EC}" presName="compNode" presStyleCnt="0"/>
      <dgm:spPr/>
    </dgm:pt>
    <dgm:pt modelId="{3CCDBCAA-A047-4F03-B01F-C225DEADD4A7}" type="pres">
      <dgm:prSet presAssocID="{FF2F96B4-FEAB-412C-ACD2-D220F62837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Yuan"/>
        </a:ext>
      </dgm:extLst>
    </dgm:pt>
    <dgm:pt modelId="{57FFAA3A-C2B2-409B-9B18-0F3A46F2C594}" type="pres">
      <dgm:prSet presAssocID="{FF2F96B4-FEAB-412C-ACD2-D220F62837EC}" presName="iconSpace" presStyleCnt="0"/>
      <dgm:spPr/>
    </dgm:pt>
    <dgm:pt modelId="{E0EB5A22-3910-41CF-8992-4234AE774E6E}" type="pres">
      <dgm:prSet presAssocID="{FF2F96B4-FEAB-412C-ACD2-D220F62837EC}" presName="parTx" presStyleLbl="revTx" presStyleIdx="4" presStyleCnt="6">
        <dgm:presLayoutVars>
          <dgm:chMax val="0"/>
          <dgm:chPref val="0"/>
        </dgm:presLayoutVars>
      </dgm:prSet>
      <dgm:spPr/>
    </dgm:pt>
    <dgm:pt modelId="{0C026376-2EEC-42D1-8470-BCBD9496B1ED}" type="pres">
      <dgm:prSet presAssocID="{FF2F96B4-FEAB-412C-ACD2-D220F62837EC}" presName="txSpace" presStyleCnt="0"/>
      <dgm:spPr/>
    </dgm:pt>
    <dgm:pt modelId="{96C09C7C-7045-43DF-BE47-3CB8B0A9C798}" type="pres">
      <dgm:prSet presAssocID="{FF2F96B4-FEAB-412C-ACD2-D220F62837EC}" presName="desTx" presStyleLbl="revTx" presStyleIdx="5" presStyleCnt="6">
        <dgm:presLayoutVars/>
      </dgm:prSet>
      <dgm:spPr/>
    </dgm:pt>
  </dgm:ptLst>
  <dgm:cxnLst>
    <dgm:cxn modelId="{8EE53002-F709-410A-85EA-088CF01DFD64}" type="presOf" srcId="{4F0D6166-3E47-4CF6-9380-057B9B08FD22}" destId="{78E76E57-5423-4D32-ADD9-4D4C56FA595B}" srcOrd="0" destOrd="0" presId="urn:microsoft.com/office/officeart/2018/2/layout/IconLabelDescriptionList"/>
    <dgm:cxn modelId="{88732313-0551-4F75-B07B-5498487C1AD4}" srcId="{597C1610-0C64-4675-9029-8354F13FD79B}" destId="{FF2F96B4-FEAB-412C-ACD2-D220F62837EC}" srcOrd="2" destOrd="0" parTransId="{380F6F60-E497-42D1-86D1-357CE0DE61F8}" sibTransId="{264C7B29-7B7E-488B-8525-CE176524114F}"/>
    <dgm:cxn modelId="{015E5E31-3971-4FEF-BB7E-1C94A2A7533D}" srcId="{FF2F96B4-FEAB-412C-ACD2-D220F62837EC}" destId="{DCC2654C-B0B3-4C56-BF3B-2DCF6D8E90D6}" srcOrd="0" destOrd="0" parTransId="{9D627A69-341F-410A-8B16-1EC213D3290F}" sibTransId="{E12F24BB-B4C9-4B88-A484-B6402B3BDA35}"/>
    <dgm:cxn modelId="{AE8C603B-0E13-46D5-B6E7-C83CC7B76EA1}" type="presOf" srcId="{DCC2654C-B0B3-4C56-BF3B-2DCF6D8E90D6}" destId="{96C09C7C-7045-43DF-BE47-3CB8B0A9C798}" srcOrd="0" destOrd="0" presId="urn:microsoft.com/office/officeart/2018/2/layout/IconLabelDescriptionList"/>
    <dgm:cxn modelId="{33F9853E-D19D-4292-9EA5-C06D91AC616A}" type="presOf" srcId="{597C1610-0C64-4675-9029-8354F13FD79B}" destId="{AB2A10B2-57EC-4DA3-B609-4715E309F99C}" srcOrd="0" destOrd="0" presId="urn:microsoft.com/office/officeart/2018/2/layout/IconLabelDescriptionList"/>
    <dgm:cxn modelId="{B3BC0C7C-DCBE-40B4-AE6B-7F278F169715}" type="presOf" srcId="{FF2F96B4-FEAB-412C-ACD2-D220F62837EC}" destId="{E0EB5A22-3910-41CF-8992-4234AE774E6E}" srcOrd="0" destOrd="0" presId="urn:microsoft.com/office/officeart/2018/2/layout/IconLabelDescriptionList"/>
    <dgm:cxn modelId="{F211AC95-77AF-4EE1-B6C1-B02157AC261C}" type="presOf" srcId="{11CF9D58-118E-4801-AC19-65C01E9C9FF2}" destId="{96C09C7C-7045-43DF-BE47-3CB8B0A9C798}" srcOrd="0" destOrd="1" presId="urn:microsoft.com/office/officeart/2018/2/layout/IconLabelDescriptionList"/>
    <dgm:cxn modelId="{D166D7C6-93E4-4C02-BEC9-020652AEDAC2}" srcId="{597C1610-0C64-4675-9029-8354F13FD79B}" destId="{CC1A2B9D-A01D-47EF-96F5-22BE38874F20}" srcOrd="1" destOrd="0" parTransId="{7FD29CCB-E083-42C1-88E7-83B293B39D66}" sibTransId="{4A8A1B3D-E1E8-4A37-8187-9DEC48244D91}"/>
    <dgm:cxn modelId="{FE0C7ED4-3A31-4E18-B85F-2B79F549A6C1}" type="presOf" srcId="{CC1A2B9D-A01D-47EF-96F5-22BE38874F20}" destId="{10AA2629-848B-4458-B0D2-3DCA7F5688D2}" srcOrd="0" destOrd="0" presId="urn:microsoft.com/office/officeart/2018/2/layout/IconLabelDescriptionList"/>
    <dgm:cxn modelId="{13EC4ED7-F694-400F-94E1-9E0995EDCFE1}" srcId="{597C1610-0C64-4675-9029-8354F13FD79B}" destId="{4F0D6166-3E47-4CF6-9380-057B9B08FD22}" srcOrd="0" destOrd="0" parTransId="{4A3E2B80-C01E-4249-AAA0-AC8E6E2AA694}" sibTransId="{DAE05341-2321-4936-8396-AAA32D547434}"/>
    <dgm:cxn modelId="{59A977F7-97B7-4358-B3A8-64F87DA77457}" srcId="{FF2F96B4-FEAB-412C-ACD2-D220F62837EC}" destId="{11CF9D58-118E-4801-AC19-65C01E9C9FF2}" srcOrd="1" destOrd="0" parTransId="{8C1DBFED-08C4-4324-8793-ADCECDE69A4F}" sibTransId="{04CE1888-4315-45CB-B31A-440C805D98FA}"/>
    <dgm:cxn modelId="{8D69A0D0-05B7-454E-A2E3-8938DFD5C0C4}" type="presParOf" srcId="{AB2A10B2-57EC-4DA3-B609-4715E309F99C}" destId="{B32BA814-69AF-4EE3-B586-4000C645CC44}" srcOrd="0" destOrd="0" presId="urn:microsoft.com/office/officeart/2018/2/layout/IconLabelDescriptionList"/>
    <dgm:cxn modelId="{BF23383A-0C37-41BA-8034-9A336505AA93}" type="presParOf" srcId="{B32BA814-69AF-4EE3-B586-4000C645CC44}" destId="{0D1C8FB6-EE33-4FA0-A6E1-0C7167723997}" srcOrd="0" destOrd="0" presId="urn:microsoft.com/office/officeart/2018/2/layout/IconLabelDescriptionList"/>
    <dgm:cxn modelId="{8B3DEADD-F5D7-47E8-9339-A16A616DFEDE}" type="presParOf" srcId="{B32BA814-69AF-4EE3-B586-4000C645CC44}" destId="{6644FF74-F20E-47CF-B4A1-0759050EC4BD}" srcOrd="1" destOrd="0" presId="urn:microsoft.com/office/officeart/2018/2/layout/IconLabelDescriptionList"/>
    <dgm:cxn modelId="{30B1DC82-C20D-481E-B6D3-15776480C0C2}" type="presParOf" srcId="{B32BA814-69AF-4EE3-B586-4000C645CC44}" destId="{78E76E57-5423-4D32-ADD9-4D4C56FA595B}" srcOrd="2" destOrd="0" presId="urn:microsoft.com/office/officeart/2018/2/layout/IconLabelDescriptionList"/>
    <dgm:cxn modelId="{70A2D111-BD34-4277-B0D4-36458C62D955}" type="presParOf" srcId="{B32BA814-69AF-4EE3-B586-4000C645CC44}" destId="{E47733DC-7F6B-4F84-A3CD-A7E9DE45E729}" srcOrd="3" destOrd="0" presId="urn:microsoft.com/office/officeart/2018/2/layout/IconLabelDescriptionList"/>
    <dgm:cxn modelId="{E975FD4D-4872-4BF2-B989-2C8CD501B40A}" type="presParOf" srcId="{B32BA814-69AF-4EE3-B586-4000C645CC44}" destId="{E153A7AB-BEE7-4E9F-9B35-BF23652215AF}" srcOrd="4" destOrd="0" presId="urn:microsoft.com/office/officeart/2018/2/layout/IconLabelDescriptionList"/>
    <dgm:cxn modelId="{73E5E4DF-7471-49EA-9600-EDECFA43FBA9}" type="presParOf" srcId="{AB2A10B2-57EC-4DA3-B609-4715E309F99C}" destId="{D86855E5-9384-4EE5-AB69-35ACC0112A1E}" srcOrd="1" destOrd="0" presId="urn:microsoft.com/office/officeart/2018/2/layout/IconLabelDescriptionList"/>
    <dgm:cxn modelId="{4A94EAA4-FE4A-44F4-9E56-E4F3B0BC2C52}" type="presParOf" srcId="{AB2A10B2-57EC-4DA3-B609-4715E309F99C}" destId="{50E224B4-AD6B-4472-BF36-10E70CE01B7C}" srcOrd="2" destOrd="0" presId="urn:microsoft.com/office/officeart/2018/2/layout/IconLabelDescriptionList"/>
    <dgm:cxn modelId="{FD2012BE-6361-45AE-AA7B-AAEB11DB540B}" type="presParOf" srcId="{50E224B4-AD6B-4472-BF36-10E70CE01B7C}" destId="{0EDD3D76-8C29-46AD-9186-94197E57267C}" srcOrd="0" destOrd="0" presId="urn:microsoft.com/office/officeart/2018/2/layout/IconLabelDescriptionList"/>
    <dgm:cxn modelId="{6DAD26BA-5C1A-4190-BD9E-F20CDD2D73BD}" type="presParOf" srcId="{50E224B4-AD6B-4472-BF36-10E70CE01B7C}" destId="{2084B93C-AD29-4B26-B6E9-71A855571245}" srcOrd="1" destOrd="0" presId="urn:microsoft.com/office/officeart/2018/2/layout/IconLabelDescriptionList"/>
    <dgm:cxn modelId="{BD739CCB-8DC2-4FFB-8D3E-F17F7C8F10C0}" type="presParOf" srcId="{50E224B4-AD6B-4472-BF36-10E70CE01B7C}" destId="{10AA2629-848B-4458-B0D2-3DCA7F5688D2}" srcOrd="2" destOrd="0" presId="urn:microsoft.com/office/officeart/2018/2/layout/IconLabelDescriptionList"/>
    <dgm:cxn modelId="{93E69B8E-457A-40C1-8601-CDF293DD316F}" type="presParOf" srcId="{50E224B4-AD6B-4472-BF36-10E70CE01B7C}" destId="{A0F4F413-FCA4-41D2-B635-848C456869D5}" srcOrd="3" destOrd="0" presId="urn:microsoft.com/office/officeart/2018/2/layout/IconLabelDescriptionList"/>
    <dgm:cxn modelId="{02D09239-E513-4619-809C-048DB6FFE748}" type="presParOf" srcId="{50E224B4-AD6B-4472-BF36-10E70CE01B7C}" destId="{5BD231D2-E17C-4006-9626-DE5C4252BCB0}" srcOrd="4" destOrd="0" presId="urn:microsoft.com/office/officeart/2018/2/layout/IconLabelDescriptionList"/>
    <dgm:cxn modelId="{BBD3635A-546E-4DE7-8BCE-B023CF538F2A}" type="presParOf" srcId="{AB2A10B2-57EC-4DA3-B609-4715E309F99C}" destId="{682189B2-EF76-4ABB-AAC2-846C133558DE}" srcOrd="3" destOrd="0" presId="urn:microsoft.com/office/officeart/2018/2/layout/IconLabelDescriptionList"/>
    <dgm:cxn modelId="{26DC6E3A-5CDF-4E15-A313-9BD2E4CA3FF4}" type="presParOf" srcId="{AB2A10B2-57EC-4DA3-B609-4715E309F99C}" destId="{96CA6E33-E54E-40E3-BE0F-E7014EB78F78}" srcOrd="4" destOrd="0" presId="urn:microsoft.com/office/officeart/2018/2/layout/IconLabelDescriptionList"/>
    <dgm:cxn modelId="{5C0871A4-817E-428E-8464-84CA1975306B}" type="presParOf" srcId="{96CA6E33-E54E-40E3-BE0F-E7014EB78F78}" destId="{3CCDBCAA-A047-4F03-B01F-C225DEADD4A7}" srcOrd="0" destOrd="0" presId="urn:microsoft.com/office/officeart/2018/2/layout/IconLabelDescriptionList"/>
    <dgm:cxn modelId="{933EF056-DD82-4176-B4DA-FFD3AA9B40E4}" type="presParOf" srcId="{96CA6E33-E54E-40E3-BE0F-E7014EB78F78}" destId="{57FFAA3A-C2B2-409B-9B18-0F3A46F2C594}" srcOrd="1" destOrd="0" presId="urn:microsoft.com/office/officeart/2018/2/layout/IconLabelDescriptionList"/>
    <dgm:cxn modelId="{EBD677BE-641D-4314-A8C5-A02D6EFD6B15}" type="presParOf" srcId="{96CA6E33-E54E-40E3-BE0F-E7014EB78F78}" destId="{E0EB5A22-3910-41CF-8992-4234AE774E6E}" srcOrd="2" destOrd="0" presId="urn:microsoft.com/office/officeart/2018/2/layout/IconLabelDescriptionList"/>
    <dgm:cxn modelId="{2182AB38-D41F-432D-8D9D-E887B6FB5C28}" type="presParOf" srcId="{96CA6E33-E54E-40E3-BE0F-E7014EB78F78}" destId="{0C026376-2EEC-42D1-8470-BCBD9496B1ED}" srcOrd="3" destOrd="0" presId="urn:microsoft.com/office/officeart/2018/2/layout/IconLabelDescriptionList"/>
    <dgm:cxn modelId="{65687730-B4F7-43EF-AE0D-C883EA085DD8}" type="presParOf" srcId="{96CA6E33-E54E-40E3-BE0F-E7014EB78F78}" destId="{96C09C7C-7045-43DF-BE47-3CB8B0A9C79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BF4BC-D1B1-452B-9E1B-647DFCF4CBE4}">
      <dsp:nvSpPr>
        <dsp:cNvPr id="0" name=""/>
        <dsp:cNvSpPr/>
      </dsp:nvSpPr>
      <dsp:spPr>
        <a:xfrm>
          <a:off x="1747800" y="12486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A2F36-5200-4C52-8900-92BF92A398A8}">
      <dsp:nvSpPr>
        <dsp:cNvPr id="0" name=""/>
        <dsp:cNvSpPr/>
      </dsp:nvSpPr>
      <dsp:spPr>
        <a:xfrm>
          <a:off x="559800" y="253919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r>
            <a:rPr lang="en-US" sz="5000" kern="1200">
              <a:hlinkClick xmlns:r="http://schemas.openxmlformats.org/officeDocument/2006/relationships" r:id="rId3"/>
            </a:rPr>
            <a:t>LinkedIn</a:t>
          </a:r>
          <a:endParaRPr lang="en-US" sz="5000" kern="1200"/>
        </a:p>
      </dsp:txBody>
      <dsp:txXfrm>
        <a:off x="559800" y="2539199"/>
        <a:ext cx="4320000" cy="720000"/>
      </dsp:txXfrm>
    </dsp:sp>
    <dsp:sp modelId="{96202E2E-6D1A-430E-83C8-F84AE4A9E07C}">
      <dsp:nvSpPr>
        <dsp:cNvPr id="0" name=""/>
        <dsp:cNvSpPr/>
      </dsp:nvSpPr>
      <dsp:spPr>
        <a:xfrm>
          <a:off x="6823800" y="124867"/>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35E59D-6485-4FB7-A4DF-283A9540E9AB}">
      <dsp:nvSpPr>
        <dsp:cNvPr id="0" name=""/>
        <dsp:cNvSpPr/>
      </dsp:nvSpPr>
      <dsp:spPr>
        <a:xfrm>
          <a:off x="5635800" y="253919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r>
            <a:rPr lang="en-US" sz="5000" kern="1200">
              <a:hlinkClick xmlns:r="http://schemas.openxmlformats.org/officeDocument/2006/relationships" r:id="rId6"/>
            </a:rPr>
            <a:t>Twiiter</a:t>
          </a:r>
          <a:endParaRPr lang="en-US" sz="5000" kern="1200"/>
        </a:p>
      </dsp:txBody>
      <dsp:txXfrm>
        <a:off x="5635800" y="2539199"/>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A35EF-DDB5-4B00-8851-7B0764656889}">
      <dsp:nvSpPr>
        <dsp:cNvPr id="0" name=""/>
        <dsp:cNvSpPr/>
      </dsp:nvSpPr>
      <dsp:spPr>
        <a:xfrm>
          <a:off x="134263" y="898190"/>
          <a:ext cx="1548696" cy="15486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7BCBE-11BC-4668-8005-4C8F8737E09D}">
      <dsp:nvSpPr>
        <dsp:cNvPr id="0" name=""/>
        <dsp:cNvSpPr/>
      </dsp:nvSpPr>
      <dsp:spPr>
        <a:xfrm>
          <a:off x="459489" y="1223416"/>
          <a:ext cx="898243" cy="898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05448-7788-4298-A69C-9DCC39297832}">
      <dsp:nvSpPr>
        <dsp:cNvPr id="0" name=""/>
        <dsp:cNvSpPr/>
      </dsp:nvSpPr>
      <dsp:spPr>
        <a:xfrm>
          <a:off x="2014822" y="411551"/>
          <a:ext cx="3650498" cy="252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Say you want to issue share of stocks to the many cofounders (different percentages) for your new startup company that is yet to be registered.</a:t>
          </a:r>
        </a:p>
      </dsp:txBody>
      <dsp:txXfrm>
        <a:off x="2014822" y="411551"/>
        <a:ext cx="3650498" cy="2521974"/>
      </dsp:txXfrm>
    </dsp:sp>
    <dsp:sp modelId="{A67166C2-E7FE-4C4E-A814-98458CFD7068}">
      <dsp:nvSpPr>
        <dsp:cNvPr id="0" name=""/>
        <dsp:cNvSpPr/>
      </dsp:nvSpPr>
      <dsp:spPr>
        <a:xfrm>
          <a:off x="6301392" y="898190"/>
          <a:ext cx="1548696" cy="15486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D6726-D71D-45FD-89CB-E1F8EA236CD7}">
      <dsp:nvSpPr>
        <dsp:cNvPr id="0" name=""/>
        <dsp:cNvSpPr/>
      </dsp:nvSpPr>
      <dsp:spPr>
        <a:xfrm>
          <a:off x="6626618" y="1223416"/>
          <a:ext cx="898243" cy="898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B7AB5B-1864-458A-BA23-6AB7E33F7314}">
      <dsp:nvSpPr>
        <dsp:cNvPr id="0" name=""/>
        <dsp:cNvSpPr/>
      </dsp:nvSpPr>
      <dsp:spPr>
        <a:xfrm>
          <a:off x="8181951" y="898190"/>
          <a:ext cx="3650498" cy="154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In the Ethereum world, you can represent the shares in the form of “tokens” that can be sold, sold back to the company, transferred, etc.</a:t>
          </a:r>
        </a:p>
      </dsp:txBody>
      <dsp:txXfrm>
        <a:off x="8181951" y="898190"/>
        <a:ext cx="3650498" cy="1548696"/>
      </dsp:txXfrm>
    </dsp:sp>
    <dsp:sp modelId="{44DDA5E2-E68E-4A0C-81F8-A188504D5CFA}">
      <dsp:nvSpPr>
        <dsp:cNvPr id="0" name=""/>
        <dsp:cNvSpPr/>
      </dsp:nvSpPr>
      <dsp:spPr>
        <a:xfrm>
          <a:off x="134263" y="3935865"/>
          <a:ext cx="1548696" cy="154869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A182C-7686-45F7-83DC-335C5C1B4BEB}">
      <dsp:nvSpPr>
        <dsp:cNvPr id="0" name=""/>
        <dsp:cNvSpPr/>
      </dsp:nvSpPr>
      <dsp:spPr>
        <a:xfrm>
          <a:off x="459489" y="4261091"/>
          <a:ext cx="898243" cy="898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314AC1-00C4-4A31-B775-2E4F173D72EA}">
      <dsp:nvSpPr>
        <dsp:cNvPr id="0" name=""/>
        <dsp:cNvSpPr/>
      </dsp:nvSpPr>
      <dsp:spPr>
        <a:xfrm>
          <a:off x="2014822" y="3935865"/>
          <a:ext cx="3650498" cy="154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You can create a “token contract” and deploy it in Ethereum blockchain.</a:t>
          </a:r>
        </a:p>
      </dsp:txBody>
      <dsp:txXfrm>
        <a:off x="2014822" y="3935865"/>
        <a:ext cx="3650498" cy="1548696"/>
      </dsp:txXfrm>
    </dsp:sp>
    <dsp:sp modelId="{5D9A4AA7-64AB-4C52-BAA8-1FA601D78AD8}">
      <dsp:nvSpPr>
        <dsp:cNvPr id="0" name=""/>
        <dsp:cNvSpPr/>
      </dsp:nvSpPr>
      <dsp:spPr>
        <a:xfrm>
          <a:off x="6301392" y="3935865"/>
          <a:ext cx="1548696" cy="154869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F099F-64F2-48BD-A9C7-72CDDFC28B17}">
      <dsp:nvSpPr>
        <dsp:cNvPr id="0" name=""/>
        <dsp:cNvSpPr/>
      </dsp:nvSpPr>
      <dsp:spPr>
        <a:xfrm>
          <a:off x="6626618" y="4261091"/>
          <a:ext cx="898243" cy="898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0C8E9-6DAE-4B08-875D-0EA2A157363E}">
      <dsp:nvSpPr>
        <dsp:cNvPr id="0" name=""/>
        <dsp:cNvSpPr/>
      </dsp:nvSpPr>
      <dsp:spPr>
        <a:xfrm>
          <a:off x="8181951" y="3935865"/>
          <a:ext cx="3650498" cy="154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Then the tokens can be transferred, sold, etc. </a:t>
          </a:r>
        </a:p>
      </dsp:txBody>
      <dsp:txXfrm>
        <a:off x="8181951" y="3935865"/>
        <a:ext cx="3650498" cy="1548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8FB6-EE33-4FA0-A6E1-0C7167723997}">
      <dsp:nvSpPr>
        <dsp:cNvPr id="0" name=""/>
        <dsp:cNvSpPr/>
      </dsp:nvSpPr>
      <dsp:spPr>
        <a:xfrm>
          <a:off x="102" y="996647"/>
          <a:ext cx="1255078" cy="125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E76E57-5423-4D32-ADD9-4D4C56FA595B}">
      <dsp:nvSpPr>
        <dsp:cNvPr id="0" name=""/>
        <dsp:cNvSpPr/>
      </dsp:nvSpPr>
      <dsp:spPr>
        <a:xfrm>
          <a:off x="102" y="2413041"/>
          <a:ext cx="3585937" cy="100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dirty="0"/>
            <a:t>ERC20 is a “token standard” for creating Ethereum token contracts. </a:t>
          </a:r>
        </a:p>
      </dsp:txBody>
      <dsp:txXfrm>
        <a:off x="102" y="2413041"/>
        <a:ext cx="3585937" cy="1008544"/>
      </dsp:txXfrm>
    </dsp:sp>
    <dsp:sp modelId="{E153A7AB-BEE7-4E9F-9B35-BF23652215AF}">
      <dsp:nvSpPr>
        <dsp:cNvPr id="0" name=""/>
        <dsp:cNvSpPr/>
      </dsp:nvSpPr>
      <dsp:spPr>
        <a:xfrm>
          <a:off x="102" y="3496616"/>
          <a:ext cx="3585937" cy="1251554"/>
        </a:xfrm>
        <a:prstGeom prst="rect">
          <a:avLst/>
        </a:prstGeom>
        <a:noFill/>
        <a:ln>
          <a:noFill/>
        </a:ln>
        <a:effectLst/>
      </dsp:spPr>
      <dsp:style>
        <a:lnRef idx="0">
          <a:scrgbClr r="0" g="0" b="0"/>
        </a:lnRef>
        <a:fillRef idx="0">
          <a:scrgbClr r="0" g="0" b="0"/>
        </a:fillRef>
        <a:effectRef idx="0">
          <a:scrgbClr r="0" g="0" b="0"/>
        </a:effectRef>
        <a:fontRef idx="minor"/>
      </dsp:style>
    </dsp:sp>
    <dsp:sp modelId="{0EDD3D76-8C29-46AD-9186-94197E57267C}">
      <dsp:nvSpPr>
        <dsp:cNvPr id="0" name=""/>
        <dsp:cNvSpPr/>
      </dsp:nvSpPr>
      <dsp:spPr>
        <a:xfrm>
          <a:off x="4213579" y="996647"/>
          <a:ext cx="1255078" cy="125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A2629-848B-4458-B0D2-3DCA7F5688D2}">
      <dsp:nvSpPr>
        <dsp:cNvPr id="0" name=""/>
        <dsp:cNvSpPr/>
      </dsp:nvSpPr>
      <dsp:spPr>
        <a:xfrm>
          <a:off x="4213579" y="2413041"/>
          <a:ext cx="3585937" cy="100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a:t>ERC stands for Ethereum Request for Comments. </a:t>
          </a:r>
        </a:p>
      </dsp:txBody>
      <dsp:txXfrm>
        <a:off x="4213579" y="2413041"/>
        <a:ext cx="3585937" cy="1008544"/>
      </dsp:txXfrm>
    </dsp:sp>
    <dsp:sp modelId="{5BD231D2-E17C-4006-9626-DE5C4252BCB0}">
      <dsp:nvSpPr>
        <dsp:cNvPr id="0" name=""/>
        <dsp:cNvSpPr/>
      </dsp:nvSpPr>
      <dsp:spPr>
        <a:xfrm>
          <a:off x="4213579" y="3496616"/>
          <a:ext cx="3585937" cy="1251554"/>
        </a:xfrm>
        <a:prstGeom prst="rect">
          <a:avLst/>
        </a:prstGeom>
        <a:noFill/>
        <a:ln>
          <a:noFill/>
        </a:ln>
        <a:effectLst/>
      </dsp:spPr>
      <dsp:style>
        <a:lnRef idx="0">
          <a:scrgbClr r="0" g="0" b="0"/>
        </a:lnRef>
        <a:fillRef idx="0">
          <a:scrgbClr r="0" g="0" b="0"/>
        </a:fillRef>
        <a:effectRef idx="0">
          <a:scrgbClr r="0" g="0" b="0"/>
        </a:effectRef>
        <a:fontRef idx="minor"/>
      </dsp:style>
    </dsp:sp>
    <dsp:sp modelId="{3CCDBCAA-A047-4F03-B01F-C225DEADD4A7}">
      <dsp:nvSpPr>
        <dsp:cNvPr id="0" name=""/>
        <dsp:cNvSpPr/>
      </dsp:nvSpPr>
      <dsp:spPr>
        <a:xfrm>
          <a:off x="8427055" y="996647"/>
          <a:ext cx="1255078" cy="125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EB5A22-3910-41CF-8992-4234AE774E6E}">
      <dsp:nvSpPr>
        <dsp:cNvPr id="0" name=""/>
        <dsp:cNvSpPr/>
      </dsp:nvSpPr>
      <dsp:spPr>
        <a:xfrm>
          <a:off x="8427055" y="2413041"/>
          <a:ext cx="3585937" cy="100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a:t>Any token contract that adheres to the specification follows ERC20.</a:t>
          </a:r>
        </a:p>
      </dsp:txBody>
      <dsp:txXfrm>
        <a:off x="8427055" y="2413041"/>
        <a:ext cx="3585937" cy="1008544"/>
      </dsp:txXfrm>
    </dsp:sp>
    <dsp:sp modelId="{96C09C7C-7045-43DF-BE47-3CB8B0A9C798}">
      <dsp:nvSpPr>
        <dsp:cNvPr id="0" name=""/>
        <dsp:cNvSpPr/>
      </dsp:nvSpPr>
      <dsp:spPr>
        <a:xfrm>
          <a:off x="8427055" y="3496616"/>
          <a:ext cx="3585937" cy="1251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US" sz="2000" b="1" kern="1200" dirty="0"/>
            <a:t>Can use with any wallets that understand ERC20.</a:t>
          </a:r>
        </a:p>
        <a:p>
          <a:pPr marL="0" lvl="0" indent="0" algn="l" defTabSz="889000">
            <a:lnSpc>
              <a:spcPct val="90000"/>
            </a:lnSpc>
            <a:spcBef>
              <a:spcPct val="0"/>
            </a:spcBef>
            <a:spcAft>
              <a:spcPct val="35000"/>
            </a:spcAft>
            <a:buNone/>
          </a:pPr>
          <a:r>
            <a:rPr lang="en-US" sz="2000" b="1" kern="1200" dirty="0"/>
            <a:t>Most ICOs (Initial Coin Offerings) have adhered to ERC20 </a:t>
          </a:r>
        </a:p>
      </dsp:txBody>
      <dsp:txXfrm>
        <a:off x="8427055" y="3496616"/>
        <a:ext cx="3585937" cy="125155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CD752-749F-483D-9222-180D114855B6}" type="datetimeFigureOut">
              <a:rPr lang="en-US" smtClean="0"/>
              <a:t>9/14/2019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877FA-6949-4B35-8762-41F325D17C00}" type="slidenum">
              <a:rPr lang="en-US" smtClean="0"/>
              <a:t>‹#›</a:t>
            </a:fld>
            <a:endParaRPr lang="en-US"/>
          </a:p>
        </p:txBody>
      </p:sp>
    </p:spTree>
    <p:extLst>
      <p:ext uri="{BB962C8B-B14F-4D97-AF65-F5344CB8AC3E}">
        <p14:creationId xmlns:p14="http://schemas.microsoft.com/office/powerpoint/2010/main" val="3730926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868c29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868c29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5d9868c29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https://metamask.io</a:t>
            </a:r>
          </a:p>
        </p:txBody>
      </p:sp>
      <p:sp>
        <p:nvSpPr>
          <p:cNvPr id="4" name="Slide Number Placeholder 3"/>
          <p:cNvSpPr>
            <a:spLocks noGrp="1"/>
          </p:cNvSpPr>
          <p:nvPr>
            <p:ph type="sldNum" sz="quarter" idx="5"/>
          </p:nvPr>
        </p:nvSpPr>
        <p:spPr/>
        <p:txBody>
          <a:bodyPr/>
          <a:lstStyle/>
          <a:p>
            <a:fld id="{9EA877FA-6949-4B35-8762-41F325D17C00}" type="slidenum">
              <a:rPr lang="en-US" smtClean="0"/>
              <a:t>11</a:t>
            </a:fld>
            <a:endParaRPr lang="en-US"/>
          </a:p>
        </p:txBody>
      </p:sp>
    </p:spTree>
    <p:extLst>
      <p:ext uri="{BB962C8B-B14F-4D97-AF65-F5344CB8AC3E}">
        <p14:creationId xmlns:p14="http://schemas.microsoft.com/office/powerpoint/2010/main" val="3982725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https://faucet.metamask.io</a:t>
            </a:r>
          </a:p>
        </p:txBody>
      </p:sp>
      <p:sp>
        <p:nvSpPr>
          <p:cNvPr id="4" name="Slide Number Placeholder 3"/>
          <p:cNvSpPr>
            <a:spLocks noGrp="1"/>
          </p:cNvSpPr>
          <p:nvPr>
            <p:ph type="sldNum" sz="quarter" idx="5"/>
          </p:nvPr>
        </p:nvSpPr>
        <p:spPr/>
        <p:txBody>
          <a:bodyPr/>
          <a:lstStyle/>
          <a:p>
            <a:fld id="{9EA877FA-6949-4B35-8762-41F325D17C00}" type="slidenum">
              <a:rPr lang="en-US" smtClean="0"/>
              <a:t>15</a:t>
            </a:fld>
            <a:endParaRPr lang="en-US"/>
          </a:p>
        </p:txBody>
      </p:sp>
    </p:spTree>
    <p:extLst>
      <p:ext uri="{BB962C8B-B14F-4D97-AF65-F5344CB8AC3E}">
        <p14:creationId xmlns:p14="http://schemas.microsoft.com/office/powerpoint/2010/main" val="1041539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https://www.myetherwallet.com</a:t>
            </a:r>
          </a:p>
        </p:txBody>
      </p:sp>
      <p:sp>
        <p:nvSpPr>
          <p:cNvPr id="4" name="Slide Number Placeholder 3"/>
          <p:cNvSpPr>
            <a:spLocks noGrp="1"/>
          </p:cNvSpPr>
          <p:nvPr>
            <p:ph type="sldNum" sz="quarter" idx="5"/>
          </p:nvPr>
        </p:nvSpPr>
        <p:spPr/>
        <p:txBody>
          <a:bodyPr/>
          <a:lstStyle/>
          <a:p>
            <a:fld id="{9EA877FA-6949-4B35-8762-41F325D17C00}" type="slidenum">
              <a:rPr lang="en-US" smtClean="0"/>
              <a:t>18</a:t>
            </a:fld>
            <a:endParaRPr lang="en-US"/>
          </a:p>
        </p:txBody>
      </p:sp>
    </p:spTree>
    <p:extLst>
      <p:ext uri="{BB962C8B-B14F-4D97-AF65-F5344CB8AC3E}">
        <p14:creationId xmlns:p14="http://schemas.microsoft.com/office/powerpoint/2010/main" val="355597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http://remix.ethereum.org/#optimize=false&amp;evmVersion=null</a:t>
            </a:r>
          </a:p>
        </p:txBody>
      </p:sp>
      <p:sp>
        <p:nvSpPr>
          <p:cNvPr id="4" name="Slide Number Placeholder 3"/>
          <p:cNvSpPr>
            <a:spLocks noGrp="1"/>
          </p:cNvSpPr>
          <p:nvPr>
            <p:ph type="sldNum" sz="quarter" idx="5"/>
          </p:nvPr>
        </p:nvSpPr>
        <p:spPr/>
        <p:txBody>
          <a:bodyPr/>
          <a:lstStyle/>
          <a:p>
            <a:fld id="{9EA877FA-6949-4B35-8762-41F325D17C00}" type="slidenum">
              <a:rPr lang="en-US" smtClean="0"/>
              <a:t>25</a:t>
            </a:fld>
            <a:endParaRPr lang="en-US"/>
          </a:p>
        </p:txBody>
      </p:sp>
    </p:spTree>
    <p:extLst>
      <p:ext uri="{BB962C8B-B14F-4D97-AF65-F5344CB8AC3E}">
        <p14:creationId xmlns:p14="http://schemas.microsoft.com/office/powerpoint/2010/main" val="1002076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d96236660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d96236660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5d96236660_0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0498-CB84-406C-B7C7-A38B316AC6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06BEF3-72A3-4631-8689-AD15201936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7C09D2-6544-4410-9D3C-8ED9B1AD3115}"/>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5" name="Footer Placeholder 4">
            <a:extLst>
              <a:ext uri="{FF2B5EF4-FFF2-40B4-BE49-F238E27FC236}">
                <a16:creationId xmlns:a16="http://schemas.microsoft.com/office/drawing/2014/main" id="{FFF89514-63EB-4126-AF24-116450B9F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9D160-A1B9-4C7C-900C-7F9ED4112B53}"/>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1498628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D3DA-1932-4E78-B26B-CC36D0127B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45EAA9-AC3E-4FDA-B725-F93384794B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26598-C4DB-4CC0-B718-92A2D3954B59}"/>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5" name="Footer Placeholder 4">
            <a:extLst>
              <a:ext uri="{FF2B5EF4-FFF2-40B4-BE49-F238E27FC236}">
                <a16:creationId xmlns:a16="http://schemas.microsoft.com/office/drawing/2014/main" id="{31B60282-47D3-4A79-86F9-D9A480DA2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FDCBC-CA93-48B5-B08A-195994C3FFC4}"/>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3757136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5D785B-3EB9-446D-ABB5-21D8846283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60EAFB-CF94-4B17-98B1-93DDCFAD15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41EA4-3738-4E6B-8CC4-53BBEA935459}"/>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5" name="Footer Placeholder 4">
            <a:extLst>
              <a:ext uri="{FF2B5EF4-FFF2-40B4-BE49-F238E27FC236}">
                <a16:creationId xmlns:a16="http://schemas.microsoft.com/office/drawing/2014/main" id="{3FFD3FF6-BD95-4444-B6E7-659F4BCB9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2E1A-7970-49A3-9F1C-9EE86CB4F35B}"/>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2380741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086A-B7C1-48E3-B141-17BD36E547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E1E3C-30BA-4D64-8929-ADDDA55178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77658-619D-46FA-8AED-0DAD54AC2121}"/>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5" name="Footer Placeholder 4">
            <a:extLst>
              <a:ext uri="{FF2B5EF4-FFF2-40B4-BE49-F238E27FC236}">
                <a16:creationId xmlns:a16="http://schemas.microsoft.com/office/drawing/2014/main" id="{44010C52-A601-427A-A20F-D8BFE9717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8D10F-D379-4AE0-912A-426E6728F873}"/>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235223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E6C3-44C9-4A35-B4F0-5009697F9D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0289C0-79A7-4DB3-AC8B-8E8901384C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8167DF-B4DA-4AF2-8891-1CE8F7C0E896}"/>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5" name="Footer Placeholder 4">
            <a:extLst>
              <a:ext uri="{FF2B5EF4-FFF2-40B4-BE49-F238E27FC236}">
                <a16:creationId xmlns:a16="http://schemas.microsoft.com/office/drawing/2014/main" id="{B5173EA7-8E11-4CBD-83E5-739250184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F6E58-3224-47D7-AE07-27C49B8F093E}"/>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3619455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938C-A397-4D76-96F3-720999F00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A6DECA-154A-45F1-A03D-A5FDCE0C35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C0335-7480-481F-BF8C-1C5CF72F86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54B942-50D4-44CE-AACC-923A108F8177}"/>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6" name="Footer Placeholder 5">
            <a:extLst>
              <a:ext uri="{FF2B5EF4-FFF2-40B4-BE49-F238E27FC236}">
                <a16:creationId xmlns:a16="http://schemas.microsoft.com/office/drawing/2014/main" id="{4CF054C3-36A1-45F6-8B80-1FD407A37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F22C3-4E01-4810-A249-AE8ABF0D4E47}"/>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2000907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730A-E581-47A2-86F9-3533AE18D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F899F0-E2DB-4494-A76E-5C30FE6A1C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728590-2718-41E3-A5E8-CB7D749A54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00B65-9A5A-4F97-93E7-C9BB1B24A5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CB5D0F-CB76-4829-BF07-3D1811DAB5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30BF3B-78A9-4E07-AD3B-15256E24B84F}"/>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8" name="Footer Placeholder 7">
            <a:extLst>
              <a:ext uri="{FF2B5EF4-FFF2-40B4-BE49-F238E27FC236}">
                <a16:creationId xmlns:a16="http://schemas.microsoft.com/office/drawing/2014/main" id="{4AEC0710-9CBF-4FEA-9192-F10493E80F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932390-BBBA-4637-8CDA-FE90AC15FDFF}"/>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2234011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3CF6-D2CE-4BBE-A425-B77668DCC6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7A82D0-6EC4-4DD8-95E9-1FD3C4A15D60}"/>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4" name="Footer Placeholder 3">
            <a:extLst>
              <a:ext uri="{FF2B5EF4-FFF2-40B4-BE49-F238E27FC236}">
                <a16:creationId xmlns:a16="http://schemas.microsoft.com/office/drawing/2014/main" id="{28B43EA2-D18B-4B5C-AAD0-DBC1BBA09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4B2A24-1541-4C53-B202-9E24B698F6F3}"/>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112761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9788E-C6D9-4504-B789-6BF9FC15A2CB}"/>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3" name="Footer Placeholder 2">
            <a:extLst>
              <a:ext uri="{FF2B5EF4-FFF2-40B4-BE49-F238E27FC236}">
                <a16:creationId xmlns:a16="http://schemas.microsoft.com/office/drawing/2014/main" id="{B0758F25-14BB-4A70-8B44-0EE25771FE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362F7-B396-4D33-97AC-BBAF0747F163}"/>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1929746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1E5-2ADB-47DF-BC5E-BC35973E2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FC371F-4EDC-4ED7-8FEF-ADD2EE2056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298FAB-E281-43F5-9802-569F98E1E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32FDD-F1E8-403D-90DE-80C7739A37A9}"/>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6" name="Footer Placeholder 5">
            <a:extLst>
              <a:ext uri="{FF2B5EF4-FFF2-40B4-BE49-F238E27FC236}">
                <a16:creationId xmlns:a16="http://schemas.microsoft.com/office/drawing/2014/main" id="{FE44E5C6-E19F-4A7F-8269-40AE72687D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2A3EA9-A06D-49E2-B2BB-EB04A25B64BD}"/>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3162241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E109-F3C6-49B6-9396-09CCC5D63E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610C61-6582-49B9-9CCF-35088974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598466-88A1-407C-A54E-28173439C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C180C-C16D-4052-9D32-33A2ED2BF450}"/>
              </a:ext>
            </a:extLst>
          </p:cNvPr>
          <p:cNvSpPr>
            <a:spLocks noGrp="1"/>
          </p:cNvSpPr>
          <p:nvPr>
            <p:ph type="dt" sz="half" idx="10"/>
          </p:nvPr>
        </p:nvSpPr>
        <p:spPr/>
        <p:txBody>
          <a:bodyPr/>
          <a:lstStyle/>
          <a:p>
            <a:fld id="{9FEEBF95-B545-4B63-BBDE-C7E4E2DACF27}" type="datetimeFigureOut">
              <a:rPr lang="en-US" smtClean="0"/>
              <a:t>9/14/2019</a:t>
            </a:fld>
            <a:endParaRPr lang="en-US"/>
          </a:p>
        </p:txBody>
      </p:sp>
      <p:sp>
        <p:nvSpPr>
          <p:cNvPr id="6" name="Footer Placeholder 5">
            <a:extLst>
              <a:ext uri="{FF2B5EF4-FFF2-40B4-BE49-F238E27FC236}">
                <a16:creationId xmlns:a16="http://schemas.microsoft.com/office/drawing/2014/main" id="{3A0D72F1-0980-44C2-9952-2E9A23737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5760E-23A4-4E11-A422-7CC7BF2CAC9A}"/>
              </a:ext>
            </a:extLst>
          </p:cNvPr>
          <p:cNvSpPr>
            <a:spLocks noGrp="1"/>
          </p:cNvSpPr>
          <p:nvPr>
            <p:ph type="sldNum" sz="quarter" idx="12"/>
          </p:nvPr>
        </p:nvSpPr>
        <p:spPr/>
        <p:txBody>
          <a:bodyPr/>
          <a:lstStyle/>
          <a:p>
            <a:fld id="{34E22A06-2047-4964-B59F-6CA0C9E7B8DB}" type="slidenum">
              <a:rPr lang="en-US" smtClean="0"/>
              <a:t>‹#›</a:t>
            </a:fld>
            <a:endParaRPr lang="en-US"/>
          </a:p>
        </p:txBody>
      </p:sp>
    </p:spTree>
    <p:extLst>
      <p:ext uri="{BB962C8B-B14F-4D97-AF65-F5344CB8AC3E}">
        <p14:creationId xmlns:p14="http://schemas.microsoft.com/office/powerpoint/2010/main" val="1133340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0684B8-E814-4255-9393-1E965CD06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52CC76-AF24-4CA2-A2ED-F812C5CB7D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F622-E21D-4F1D-A8DB-04BAAFFBC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EBF95-B545-4B63-BBDE-C7E4E2DACF27}" type="datetimeFigureOut">
              <a:rPr lang="en-US" smtClean="0"/>
              <a:t>9/14/2019</a:t>
            </a:fld>
            <a:endParaRPr lang="en-US"/>
          </a:p>
        </p:txBody>
      </p:sp>
      <p:sp>
        <p:nvSpPr>
          <p:cNvPr id="5" name="Footer Placeholder 4">
            <a:extLst>
              <a:ext uri="{FF2B5EF4-FFF2-40B4-BE49-F238E27FC236}">
                <a16:creationId xmlns:a16="http://schemas.microsoft.com/office/drawing/2014/main" id="{3862902D-589E-49AC-8696-410CB9244B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B77D9D-4427-491D-B9AE-883E78C972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E22A06-2047-4964-B59F-6CA0C9E7B8DB}" type="slidenum">
              <a:rPr lang="en-US" smtClean="0"/>
              <a:t>‹#›</a:t>
            </a:fld>
            <a:endParaRPr lang="en-US"/>
          </a:p>
        </p:txBody>
      </p:sp>
    </p:spTree>
    <p:extLst>
      <p:ext uri="{BB962C8B-B14F-4D97-AF65-F5344CB8AC3E}">
        <p14:creationId xmlns:p14="http://schemas.microsoft.com/office/powerpoint/2010/main" val="3554185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metamask.io/"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myetherwallet.co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mailto:amitprusty@u.nus.edu"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remix.ethereum.org/#optimize=false&amp;evmVersion=nul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Graphic 6" descr="PasswordField">
            <a:extLst>
              <a:ext uri="{FF2B5EF4-FFF2-40B4-BE49-F238E27FC236}">
                <a16:creationId xmlns:a16="http://schemas.microsoft.com/office/drawing/2014/main" id="{90069F23-C134-445F-AAA7-9F1D621C4B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8545" y="1369118"/>
            <a:ext cx="3789988" cy="3789988"/>
          </a:xfrm>
          <a:prstGeom prst="rect">
            <a:avLst/>
          </a:prstGeom>
        </p:spPr>
      </p:pic>
      <p:sp>
        <p:nvSpPr>
          <p:cNvPr id="28" name="Freeform 7">
            <a:extLst>
              <a:ext uri="{FF2B5EF4-FFF2-40B4-BE49-F238E27FC236}">
                <a16:creationId xmlns:a16="http://schemas.microsoft.com/office/drawing/2014/main" id="{94C3F6B3-69A5-4B7A-A963-2E8540177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67910-F431-4382-A767-6FDB4B136CAC}"/>
              </a:ext>
            </a:extLst>
          </p:cNvPr>
          <p:cNvSpPr>
            <a:spLocks noGrp="1"/>
          </p:cNvSpPr>
          <p:nvPr>
            <p:ph type="ctrTitle"/>
          </p:nvPr>
        </p:nvSpPr>
        <p:spPr>
          <a:xfrm>
            <a:off x="239782" y="1647825"/>
            <a:ext cx="5856218" cy="3562350"/>
          </a:xfrm>
        </p:spPr>
        <p:txBody>
          <a:bodyPr vert="horz" lIns="91440" tIns="45720" rIns="91440" bIns="45720" rtlCol="0" anchor="ctr">
            <a:noAutofit/>
          </a:bodyPr>
          <a:lstStyle/>
          <a:p>
            <a:pPr algn="l"/>
            <a:r>
              <a:rPr lang="en-US" sz="7200" b="1" kern="1200" dirty="0">
                <a:solidFill>
                  <a:schemeClr val="bg1"/>
                </a:solidFill>
                <a:latin typeface="+mj-lt"/>
                <a:ea typeface="+mj-ea"/>
                <a:cs typeface="+mj-cs"/>
              </a:rPr>
              <a:t>ERC20 Custom Token Tutorial</a:t>
            </a:r>
          </a:p>
        </p:txBody>
      </p:sp>
    </p:spTree>
    <p:extLst>
      <p:ext uri="{BB962C8B-B14F-4D97-AF65-F5344CB8AC3E}">
        <p14:creationId xmlns:p14="http://schemas.microsoft.com/office/powerpoint/2010/main" val="266079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g5d9868c29e_0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D10CD8-AF76-4542-8CA2-AEEE12CCAB92}"/>
              </a:ext>
            </a:extLst>
          </p:cNvPr>
          <p:cNvPicPr>
            <a:picLocks noChangeAspect="1"/>
          </p:cNvPicPr>
          <p:nvPr/>
        </p:nvPicPr>
        <p:blipFill>
          <a:blip r:embed="rId3"/>
          <a:stretch>
            <a:fillRect/>
          </a:stretch>
        </p:blipFill>
        <p:spPr>
          <a:xfrm>
            <a:off x="367748" y="2097157"/>
            <a:ext cx="11449878" cy="4489086"/>
          </a:xfrm>
          <a:prstGeom prst="rect">
            <a:avLst/>
          </a:prstGeom>
        </p:spPr>
      </p:pic>
      <p:sp>
        <p:nvSpPr>
          <p:cNvPr id="3" name="TextBox 2">
            <a:extLst>
              <a:ext uri="{FF2B5EF4-FFF2-40B4-BE49-F238E27FC236}">
                <a16:creationId xmlns:a16="http://schemas.microsoft.com/office/drawing/2014/main" id="{32DF2FD0-D06E-4523-8EEF-209409CE48FF}"/>
              </a:ext>
            </a:extLst>
          </p:cNvPr>
          <p:cNvSpPr txBox="1"/>
          <p:nvPr/>
        </p:nvSpPr>
        <p:spPr>
          <a:xfrm>
            <a:off x="0" y="46747"/>
            <a:ext cx="12115800" cy="1815882"/>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rPr>
              <a:t>Go to: </a:t>
            </a:r>
            <a:r>
              <a:rPr lang="en-US" sz="2800" b="1" dirty="0">
                <a:solidFill>
                  <a:schemeClr val="bg1"/>
                </a:solidFill>
                <a:hlinkClick r:id="rId4">
                  <a:extLst>
                    <a:ext uri="{A12FA001-AC4F-418D-AE19-62706E023703}">
                      <ahyp:hlinkClr xmlns:ahyp="http://schemas.microsoft.com/office/drawing/2018/hyperlinkcolor" val="tx"/>
                    </a:ext>
                  </a:extLst>
                </a:hlinkClick>
              </a:rPr>
              <a:t>https://metamask.io</a:t>
            </a:r>
            <a:endParaRPr lang="en-US" sz="2800" b="1" dirty="0">
              <a:solidFill>
                <a:schemeClr val="bg1"/>
              </a:solidFill>
            </a:endParaRPr>
          </a:p>
          <a:p>
            <a:pPr marL="285750" indent="-285750">
              <a:buFont typeface="Arial" panose="020B0604020202020204" pitchFamily="34" charset="0"/>
              <a:buChar char="•"/>
            </a:pPr>
            <a:r>
              <a:rPr lang="en-US" sz="2800" b="1" dirty="0">
                <a:solidFill>
                  <a:schemeClr val="bg1"/>
                </a:solidFill>
              </a:rPr>
              <a:t>Download and install the chrome extension in your browser.</a:t>
            </a:r>
          </a:p>
          <a:p>
            <a:pPr marL="285750" indent="-285750">
              <a:buFont typeface="Arial" panose="020B0604020202020204" pitchFamily="34" charset="0"/>
              <a:buChar char="•"/>
            </a:pPr>
            <a:r>
              <a:rPr lang="en-US" sz="2800" b="1" dirty="0">
                <a:solidFill>
                  <a:schemeClr val="bg1"/>
                </a:solidFill>
              </a:rPr>
              <a:t>After installing the extension, it will prompt you to create an account by creating new passwords. Follow the steps in your screen.</a:t>
            </a:r>
          </a:p>
        </p:txBody>
      </p:sp>
    </p:spTree>
    <p:extLst>
      <p:ext uri="{BB962C8B-B14F-4D97-AF65-F5344CB8AC3E}">
        <p14:creationId xmlns:p14="http://schemas.microsoft.com/office/powerpoint/2010/main" val="252320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A person posing for the camera&#10;&#10;Description automatically generated">
            <a:extLst>
              <a:ext uri="{FF2B5EF4-FFF2-40B4-BE49-F238E27FC236}">
                <a16:creationId xmlns:a16="http://schemas.microsoft.com/office/drawing/2014/main" id="{F03884B9-2820-45F0-9DB8-7153B7BEAF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09536" y="643466"/>
            <a:ext cx="617292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41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D39A1-3BC3-4156-A62E-4B25AA1616A9}"/>
              </a:ext>
            </a:extLst>
          </p:cNvPr>
          <p:cNvPicPr>
            <a:picLocks noChangeAspect="1"/>
          </p:cNvPicPr>
          <p:nvPr/>
        </p:nvPicPr>
        <p:blipFill>
          <a:blip r:embed="rId2"/>
          <a:stretch>
            <a:fillRect/>
          </a:stretch>
        </p:blipFill>
        <p:spPr>
          <a:xfrm>
            <a:off x="2256261" y="969962"/>
            <a:ext cx="3457575" cy="5306003"/>
          </a:xfrm>
          <a:prstGeom prst="rect">
            <a:avLst/>
          </a:prstGeom>
        </p:spPr>
      </p:pic>
      <p:pic>
        <p:nvPicPr>
          <p:cNvPr id="4" name="Picture 3">
            <a:extLst>
              <a:ext uri="{FF2B5EF4-FFF2-40B4-BE49-F238E27FC236}">
                <a16:creationId xmlns:a16="http://schemas.microsoft.com/office/drawing/2014/main" id="{99EC10AD-54FF-4BCA-85B0-56CBCE356F9F}"/>
              </a:ext>
            </a:extLst>
          </p:cNvPr>
          <p:cNvPicPr>
            <a:picLocks noChangeAspect="1"/>
          </p:cNvPicPr>
          <p:nvPr/>
        </p:nvPicPr>
        <p:blipFill>
          <a:blip r:embed="rId3"/>
          <a:stretch>
            <a:fillRect/>
          </a:stretch>
        </p:blipFill>
        <p:spPr>
          <a:xfrm>
            <a:off x="6225887" y="969962"/>
            <a:ext cx="3619500" cy="5306003"/>
          </a:xfrm>
          <a:prstGeom prst="rect">
            <a:avLst/>
          </a:prstGeom>
        </p:spPr>
      </p:pic>
      <p:sp>
        <p:nvSpPr>
          <p:cNvPr id="5" name="Rectangle 4">
            <a:extLst>
              <a:ext uri="{FF2B5EF4-FFF2-40B4-BE49-F238E27FC236}">
                <a16:creationId xmlns:a16="http://schemas.microsoft.com/office/drawing/2014/main" id="{F11520F9-2618-4C01-AB39-7C97E9B3A2C2}"/>
              </a:ext>
            </a:extLst>
          </p:cNvPr>
          <p:cNvSpPr/>
          <p:nvPr/>
        </p:nvSpPr>
        <p:spPr>
          <a:xfrm>
            <a:off x="258418" y="159435"/>
            <a:ext cx="11748052" cy="523220"/>
          </a:xfrm>
          <a:prstGeom prst="rect">
            <a:avLst/>
          </a:prstGeom>
        </p:spPr>
        <p:txBody>
          <a:bodyPr wrap="square">
            <a:spAutoFit/>
          </a:bodyPr>
          <a:lstStyle/>
          <a:p>
            <a:r>
              <a:rPr lang="en-US" sz="2800" b="1" dirty="0">
                <a:solidFill>
                  <a:schemeClr val="bg1"/>
                </a:solidFill>
              </a:rPr>
              <a:t>Change your network to </a:t>
            </a:r>
            <a:r>
              <a:rPr lang="en-US" sz="2800" b="1" dirty="0" err="1">
                <a:solidFill>
                  <a:schemeClr val="bg1"/>
                </a:solidFill>
              </a:rPr>
              <a:t>Ropsten</a:t>
            </a:r>
            <a:r>
              <a:rPr lang="en-US" sz="2800" b="1" dirty="0">
                <a:solidFill>
                  <a:schemeClr val="bg1"/>
                </a:solidFill>
              </a:rPr>
              <a:t> Test network so that no one loses money.</a:t>
            </a:r>
          </a:p>
        </p:txBody>
      </p:sp>
    </p:spTree>
    <p:extLst>
      <p:ext uri="{BB962C8B-B14F-4D97-AF65-F5344CB8AC3E}">
        <p14:creationId xmlns:p14="http://schemas.microsoft.com/office/powerpoint/2010/main" val="139322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10D547-9CFF-49A8-852A-563A4F166039}"/>
              </a:ext>
            </a:extLst>
          </p:cNvPr>
          <p:cNvPicPr>
            <a:picLocks noChangeAspect="1"/>
          </p:cNvPicPr>
          <p:nvPr/>
        </p:nvPicPr>
        <p:blipFill>
          <a:blip r:embed="rId2"/>
          <a:stretch>
            <a:fillRect/>
          </a:stretch>
        </p:blipFill>
        <p:spPr>
          <a:xfrm>
            <a:off x="1329026" y="904009"/>
            <a:ext cx="3419475" cy="5715000"/>
          </a:xfrm>
          <a:prstGeom prst="rect">
            <a:avLst/>
          </a:prstGeom>
        </p:spPr>
      </p:pic>
      <p:pic>
        <p:nvPicPr>
          <p:cNvPr id="3" name="Picture 2">
            <a:extLst>
              <a:ext uri="{FF2B5EF4-FFF2-40B4-BE49-F238E27FC236}">
                <a16:creationId xmlns:a16="http://schemas.microsoft.com/office/drawing/2014/main" id="{470DC66F-775D-46FD-9DAF-4FDA27C956BB}"/>
              </a:ext>
            </a:extLst>
          </p:cNvPr>
          <p:cNvPicPr>
            <a:picLocks noChangeAspect="1"/>
          </p:cNvPicPr>
          <p:nvPr/>
        </p:nvPicPr>
        <p:blipFill>
          <a:blip r:embed="rId3"/>
          <a:stretch>
            <a:fillRect/>
          </a:stretch>
        </p:blipFill>
        <p:spPr>
          <a:xfrm>
            <a:off x="7308574" y="904009"/>
            <a:ext cx="3457575" cy="5734050"/>
          </a:xfrm>
          <a:prstGeom prst="rect">
            <a:avLst/>
          </a:prstGeom>
        </p:spPr>
      </p:pic>
      <p:sp>
        <p:nvSpPr>
          <p:cNvPr id="4" name="TextBox 3">
            <a:extLst>
              <a:ext uri="{FF2B5EF4-FFF2-40B4-BE49-F238E27FC236}">
                <a16:creationId xmlns:a16="http://schemas.microsoft.com/office/drawing/2014/main" id="{A36EF2E2-E7AE-423F-94D3-2ED69DB565E8}"/>
              </a:ext>
            </a:extLst>
          </p:cNvPr>
          <p:cNvSpPr txBox="1"/>
          <p:nvPr/>
        </p:nvSpPr>
        <p:spPr>
          <a:xfrm>
            <a:off x="2401453" y="173466"/>
            <a:ext cx="6379291" cy="523220"/>
          </a:xfrm>
          <a:prstGeom prst="rect">
            <a:avLst/>
          </a:prstGeom>
          <a:solidFill>
            <a:schemeClr val="tx1"/>
          </a:solidFill>
        </p:spPr>
        <p:txBody>
          <a:bodyPr wrap="square" rtlCol="0">
            <a:spAutoFit/>
          </a:bodyPr>
          <a:lstStyle/>
          <a:p>
            <a:r>
              <a:rPr lang="en-US" sz="2800" b="1" dirty="0">
                <a:solidFill>
                  <a:schemeClr val="bg1"/>
                </a:solidFill>
              </a:rPr>
              <a:t>Click on Deposit and Select Get Ether </a:t>
            </a:r>
          </a:p>
        </p:txBody>
      </p:sp>
    </p:spTree>
    <p:extLst>
      <p:ext uri="{BB962C8B-B14F-4D97-AF65-F5344CB8AC3E}">
        <p14:creationId xmlns:p14="http://schemas.microsoft.com/office/powerpoint/2010/main" val="534949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E51DA9-A722-4779-A32A-21BC2E748584}"/>
              </a:ext>
            </a:extLst>
          </p:cNvPr>
          <p:cNvPicPr>
            <a:picLocks noChangeAspect="1"/>
          </p:cNvPicPr>
          <p:nvPr/>
        </p:nvPicPr>
        <p:blipFill>
          <a:blip r:embed="rId3"/>
          <a:stretch>
            <a:fillRect/>
          </a:stretch>
        </p:blipFill>
        <p:spPr>
          <a:xfrm>
            <a:off x="0" y="1368365"/>
            <a:ext cx="12192000" cy="5155743"/>
          </a:xfrm>
          <a:prstGeom prst="rect">
            <a:avLst/>
          </a:prstGeom>
        </p:spPr>
      </p:pic>
      <p:sp>
        <p:nvSpPr>
          <p:cNvPr id="7" name="TextBox 6">
            <a:extLst>
              <a:ext uri="{FF2B5EF4-FFF2-40B4-BE49-F238E27FC236}">
                <a16:creationId xmlns:a16="http://schemas.microsoft.com/office/drawing/2014/main" id="{A097BE6A-1F05-424F-AD38-EB8C15E8A5B9}"/>
              </a:ext>
            </a:extLst>
          </p:cNvPr>
          <p:cNvSpPr txBox="1"/>
          <p:nvPr/>
        </p:nvSpPr>
        <p:spPr>
          <a:xfrm>
            <a:off x="1844616" y="333892"/>
            <a:ext cx="8940800" cy="954107"/>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rPr>
              <a:t>Click on request 1 ether from faucet.</a:t>
            </a:r>
          </a:p>
          <a:p>
            <a:pPr marL="285750" indent="-285750">
              <a:buFont typeface="Arial" panose="020B0604020202020204" pitchFamily="34" charset="0"/>
              <a:buChar char="•"/>
            </a:pPr>
            <a:r>
              <a:rPr lang="en-US" sz="2800" b="1" dirty="0">
                <a:solidFill>
                  <a:schemeClr val="bg1"/>
                </a:solidFill>
              </a:rPr>
              <a:t>Then click on the transaction below once it appears.</a:t>
            </a:r>
          </a:p>
        </p:txBody>
      </p:sp>
    </p:spTree>
    <p:extLst>
      <p:ext uri="{BB962C8B-B14F-4D97-AF65-F5344CB8AC3E}">
        <p14:creationId xmlns:p14="http://schemas.microsoft.com/office/powerpoint/2010/main" val="90806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0AA438A-1E19-48E1-BCDC-659FB317FDB4}"/>
              </a:ext>
            </a:extLst>
          </p:cNvPr>
          <p:cNvSpPr txBox="1"/>
          <p:nvPr/>
        </p:nvSpPr>
        <p:spPr>
          <a:xfrm>
            <a:off x="490537" y="544076"/>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Wait for Transaction to be Success.</a:t>
            </a:r>
          </a:p>
        </p:txBody>
      </p:sp>
      <p:pic>
        <p:nvPicPr>
          <p:cNvPr id="2" name="Picture 1">
            <a:extLst>
              <a:ext uri="{FF2B5EF4-FFF2-40B4-BE49-F238E27FC236}">
                <a16:creationId xmlns:a16="http://schemas.microsoft.com/office/drawing/2014/main" id="{F7E2E18E-8018-4CE4-BAA4-6F5B2DD5289B}"/>
              </a:ext>
            </a:extLst>
          </p:cNvPr>
          <p:cNvPicPr>
            <a:picLocks noChangeAspect="1"/>
          </p:cNvPicPr>
          <p:nvPr/>
        </p:nvPicPr>
        <p:blipFill>
          <a:blip r:embed="rId2"/>
          <a:stretch>
            <a:fillRect/>
          </a:stretch>
        </p:blipFill>
        <p:spPr>
          <a:xfrm>
            <a:off x="1745309" y="1675227"/>
            <a:ext cx="8701382" cy="4394199"/>
          </a:xfrm>
          <a:prstGeom prst="rect">
            <a:avLst/>
          </a:prstGeom>
        </p:spPr>
      </p:pic>
    </p:spTree>
    <p:extLst>
      <p:ext uri="{BB962C8B-B14F-4D97-AF65-F5344CB8AC3E}">
        <p14:creationId xmlns:p14="http://schemas.microsoft.com/office/powerpoint/2010/main" val="79066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8A6679-4E0D-4922-855F-79EA687217A5}"/>
              </a:ext>
            </a:extLst>
          </p:cNvPr>
          <p:cNvSpPr txBox="1"/>
          <p:nvPr/>
        </p:nvSpPr>
        <p:spPr>
          <a:xfrm>
            <a:off x="490536" y="414511"/>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800" b="1" kern="1200" dirty="0">
                <a:solidFill>
                  <a:schemeClr val="bg1"/>
                </a:solidFill>
                <a:ea typeface="+mj-ea"/>
                <a:cs typeface="+mj-cs"/>
              </a:rPr>
              <a:t>Check your Wallet. Now you will have some ethers based how many you requested.</a:t>
            </a:r>
          </a:p>
        </p:txBody>
      </p:sp>
      <p:pic>
        <p:nvPicPr>
          <p:cNvPr id="2" name="Picture 1">
            <a:extLst>
              <a:ext uri="{FF2B5EF4-FFF2-40B4-BE49-F238E27FC236}">
                <a16:creationId xmlns:a16="http://schemas.microsoft.com/office/drawing/2014/main" id="{7E9C784D-4B2B-4A36-9ACC-6B21AC0ECAAC}"/>
              </a:ext>
            </a:extLst>
          </p:cNvPr>
          <p:cNvPicPr>
            <a:picLocks noChangeAspect="1"/>
          </p:cNvPicPr>
          <p:nvPr/>
        </p:nvPicPr>
        <p:blipFill>
          <a:blip r:embed="rId2"/>
          <a:stretch>
            <a:fillRect/>
          </a:stretch>
        </p:blipFill>
        <p:spPr>
          <a:xfrm>
            <a:off x="4486624" y="1675227"/>
            <a:ext cx="3218751" cy="4394199"/>
          </a:xfrm>
          <a:prstGeom prst="rect">
            <a:avLst/>
          </a:prstGeom>
        </p:spPr>
      </p:pic>
    </p:spTree>
    <p:extLst>
      <p:ext uri="{BB962C8B-B14F-4D97-AF65-F5344CB8AC3E}">
        <p14:creationId xmlns:p14="http://schemas.microsoft.com/office/powerpoint/2010/main" val="4048137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82162-A0AA-4136-9E09-6540F482AAA1}"/>
              </a:ext>
            </a:extLst>
          </p:cNvPr>
          <p:cNvPicPr>
            <a:picLocks noChangeAspect="1"/>
          </p:cNvPicPr>
          <p:nvPr/>
        </p:nvPicPr>
        <p:blipFill>
          <a:blip r:embed="rId3"/>
          <a:stretch>
            <a:fillRect/>
          </a:stretch>
        </p:blipFill>
        <p:spPr>
          <a:xfrm>
            <a:off x="1778686" y="1126296"/>
            <a:ext cx="8409159" cy="5464017"/>
          </a:xfrm>
          <a:prstGeom prst="rect">
            <a:avLst/>
          </a:prstGeom>
        </p:spPr>
      </p:pic>
      <p:sp>
        <p:nvSpPr>
          <p:cNvPr id="5" name="Rectangle 4">
            <a:extLst>
              <a:ext uri="{FF2B5EF4-FFF2-40B4-BE49-F238E27FC236}">
                <a16:creationId xmlns:a16="http://schemas.microsoft.com/office/drawing/2014/main" id="{9ABC8CFA-3216-409E-BC2A-022CFC6BDB66}"/>
              </a:ext>
            </a:extLst>
          </p:cNvPr>
          <p:cNvSpPr/>
          <p:nvPr/>
        </p:nvSpPr>
        <p:spPr>
          <a:xfrm>
            <a:off x="2185972" y="89452"/>
            <a:ext cx="7594585" cy="954107"/>
          </a:xfrm>
          <a:prstGeom prst="rect">
            <a:avLst/>
          </a:prstGeom>
        </p:spPr>
        <p:txBody>
          <a:bodyPr wrap="square">
            <a:spAutoFit/>
          </a:bodyPr>
          <a:lstStyle/>
          <a:p>
            <a:pPr marL="342900" indent="-342900">
              <a:buFont typeface="Arial" panose="020B0604020202020204" pitchFamily="34" charset="0"/>
              <a:buChar char="•"/>
            </a:pPr>
            <a:r>
              <a:rPr lang="en-US" sz="2800" b="1" dirty="0">
                <a:solidFill>
                  <a:schemeClr val="bg1"/>
                </a:solidFill>
              </a:rPr>
              <a:t>Go to:  </a:t>
            </a:r>
            <a:r>
              <a:rPr lang="en-US" sz="2800" b="1" dirty="0">
                <a:solidFill>
                  <a:schemeClr val="bg1"/>
                </a:solidFill>
                <a:hlinkClick r:id="rId4">
                  <a:extLst>
                    <a:ext uri="{A12FA001-AC4F-418D-AE19-62706E023703}">
                      <ahyp:hlinkClr xmlns:ahyp="http://schemas.microsoft.com/office/drawing/2018/hyperlinkcolor" val="tx"/>
                    </a:ext>
                  </a:extLst>
                </a:hlinkClick>
              </a:rPr>
              <a:t>https://www.myetherwallet.com</a:t>
            </a:r>
            <a:endParaRPr lang="en-US" sz="2800" b="1" dirty="0">
              <a:solidFill>
                <a:schemeClr val="bg1"/>
              </a:solidFill>
            </a:endParaRPr>
          </a:p>
          <a:p>
            <a:pPr marL="342900" indent="-342900">
              <a:buFont typeface="Arial" panose="020B0604020202020204" pitchFamily="34" charset="0"/>
              <a:buChar char="•"/>
            </a:pPr>
            <a:r>
              <a:rPr lang="en-US" sz="2800" b="1" dirty="0">
                <a:solidFill>
                  <a:schemeClr val="bg1"/>
                </a:solidFill>
              </a:rPr>
              <a:t>Click on access my wallet.</a:t>
            </a:r>
          </a:p>
        </p:txBody>
      </p:sp>
    </p:spTree>
    <p:extLst>
      <p:ext uri="{BB962C8B-B14F-4D97-AF65-F5344CB8AC3E}">
        <p14:creationId xmlns:p14="http://schemas.microsoft.com/office/powerpoint/2010/main" val="69492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3883D-E2A8-499F-A8B7-25ABE1D6901D}"/>
              </a:ext>
            </a:extLst>
          </p:cNvPr>
          <p:cNvPicPr>
            <a:picLocks noChangeAspect="1"/>
          </p:cNvPicPr>
          <p:nvPr/>
        </p:nvPicPr>
        <p:blipFill>
          <a:blip r:embed="rId2"/>
          <a:stretch>
            <a:fillRect/>
          </a:stretch>
        </p:blipFill>
        <p:spPr>
          <a:xfrm>
            <a:off x="1423987" y="1119187"/>
            <a:ext cx="9344025" cy="4619625"/>
          </a:xfrm>
          <a:prstGeom prst="rect">
            <a:avLst/>
          </a:prstGeom>
        </p:spPr>
      </p:pic>
      <p:sp>
        <p:nvSpPr>
          <p:cNvPr id="3" name="Rectangle 2">
            <a:extLst>
              <a:ext uri="{FF2B5EF4-FFF2-40B4-BE49-F238E27FC236}">
                <a16:creationId xmlns:a16="http://schemas.microsoft.com/office/drawing/2014/main" id="{D2331D3C-889C-47EE-8E81-9E43141B87BE}"/>
              </a:ext>
            </a:extLst>
          </p:cNvPr>
          <p:cNvSpPr/>
          <p:nvPr/>
        </p:nvSpPr>
        <p:spPr>
          <a:xfrm>
            <a:off x="3024645" y="196532"/>
            <a:ext cx="6445547" cy="523220"/>
          </a:xfrm>
          <a:prstGeom prst="rect">
            <a:avLst/>
          </a:prstGeom>
          <a:solidFill>
            <a:schemeClr val="tx1"/>
          </a:solidFill>
        </p:spPr>
        <p:txBody>
          <a:bodyPr wrap="none">
            <a:spAutoFit/>
          </a:bodyPr>
          <a:lstStyle/>
          <a:p>
            <a:r>
              <a:rPr lang="en-US" sz="2800" b="1" dirty="0">
                <a:solidFill>
                  <a:schemeClr val="bg1"/>
                </a:solidFill>
                <a:latin typeface="Calibri" panose="020F0502020204030204" pitchFamily="34" charset="0"/>
                <a:cs typeface="Calibri" panose="020F0502020204030204" pitchFamily="34" charset="0"/>
              </a:rPr>
              <a:t>To access your wallet, click on METAMASK</a:t>
            </a:r>
          </a:p>
        </p:txBody>
      </p:sp>
    </p:spTree>
    <p:extLst>
      <p:ext uri="{BB962C8B-B14F-4D97-AF65-F5344CB8AC3E}">
        <p14:creationId xmlns:p14="http://schemas.microsoft.com/office/powerpoint/2010/main" val="2665493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93A2-F65D-4F61-9E90-00B32818040D}"/>
              </a:ext>
            </a:extLst>
          </p:cNvPr>
          <p:cNvSpPr>
            <a:spLocks noGrp="1"/>
          </p:cNvSpPr>
          <p:nvPr>
            <p:ph type="title"/>
          </p:nvPr>
        </p:nvSpPr>
        <p:spPr>
          <a:xfrm>
            <a:off x="838200" y="365125"/>
            <a:ext cx="10515600" cy="2527162"/>
          </a:xfrm>
        </p:spPr>
        <p:txBody>
          <a:bodyPr>
            <a:normAutofit fontScale="90000"/>
          </a:bodyPr>
          <a:lstStyle/>
          <a:p>
            <a:r>
              <a:rPr lang="en-US" b="1" dirty="0">
                <a:solidFill>
                  <a:schemeClr val="bg1"/>
                </a:solidFill>
              </a:rPr>
              <a:t>Who Am I?</a:t>
            </a:r>
            <a:br>
              <a:rPr lang="en-US" b="1" dirty="0">
                <a:solidFill>
                  <a:schemeClr val="bg1"/>
                </a:solidFill>
              </a:rPr>
            </a:br>
            <a:r>
              <a:rPr lang="en-US" b="1" dirty="0">
                <a:solidFill>
                  <a:schemeClr val="bg1"/>
                </a:solidFill>
              </a:rPr>
              <a:t>Data Scientist – Wannabe Research Scientist</a:t>
            </a:r>
            <a:br>
              <a:rPr lang="en-US" b="1" dirty="0">
                <a:solidFill>
                  <a:schemeClr val="bg1"/>
                </a:solidFill>
              </a:rPr>
            </a:br>
            <a:br>
              <a:rPr lang="en-US" b="1" dirty="0">
                <a:solidFill>
                  <a:schemeClr val="bg1"/>
                </a:solidFill>
              </a:rPr>
            </a:br>
            <a:r>
              <a:rPr lang="en-US" b="1" dirty="0">
                <a:solidFill>
                  <a:schemeClr val="bg1"/>
                </a:solidFill>
                <a:hlinkClick r:id="rId2">
                  <a:extLst>
                    <a:ext uri="{A12FA001-AC4F-418D-AE19-62706E023703}">
                      <ahyp:hlinkClr xmlns:ahyp="http://schemas.microsoft.com/office/drawing/2018/hyperlinkcolor" val="tx"/>
                    </a:ext>
                  </a:extLst>
                </a:hlinkClick>
              </a:rPr>
              <a:t>mailto: </a:t>
            </a:r>
            <a:r>
              <a:rPr lang="en-US" b="1" dirty="0">
                <a:solidFill>
                  <a:schemeClr val="accent1"/>
                </a:solidFill>
                <a:hlinkClick r:id="rId2">
                  <a:extLst>
                    <a:ext uri="{A12FA001-AC4F-418D-AE19-62706E023703}">
                      <ahyp:hlinkClr xmlns:ahyp="http://schemas.microsoft.com/office/drawing/2018/hyperlinkcolor" val="tx"/>
                    </a:ext>
                  </a:extLst>
                </a:hlinkClick>
              </a:rPr>
              <a:t>amitprusty@u.nus.edu</a:t>
            </a:r>
            <a:br>
              <a:rPr lang="en-US" b="1" dirty="0">
                <a:solidFill>
                  <a:schemeClr val="bg1"/>
                </a:solidFill>
              </a:rPr>
            </a:br>
            <a:endParaRPr lang="en-US" b="1" dirty="0">
              <a:solidFill>
                <a:schemeClr val="bg1"/>
              </a:solidFill>
            </a:endParaRPr>
          </a:p>
        </p:txBody>
      </p:sp>
      <p:graphicFrame>
        <p:nvGraphicFramePr>
          <p:cNvPr id="5" name="Content Placeholder 2">
            <a:extLst>
              <a:ext uri="{FF2B5EF4-FFF2-40B4-BE49-F238E27FC236}">
                <a16:creationId xmlns:a16="http://schemas.microsoft.com/office/drawing/2014/main" id="{EC8F73EA-299F-4D10-AE32-2103A85756EA}"/>
              </a:ext>
            </a:extLst>
          </p:cNvPr>
          <p:cNvGraphicFramePr>
            <a:graphicFrameLocks noGrp="1"/>
          </p:cNvGraphicFramePr>
          <p:nvPr>
            <p:ph idx="1"/>
            <p:extLst>
              <p:ext uri="{D42A27DB-BD31-4B8C-83A1-F6EECF244321}">
                <p14:modId xmlns:p14="http://schemas.microsoft.com/office/powerpoint/2010/main" val="627000582"/>
              </p:ext>
            </p:extLst>
          </p:nvPr>
        </p:nvGraphicFramePr>
        <p:xfrm>
          <a:off x="838200" y="2792895"/>
          <a:ext cx="10515600" cy="3384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841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D0849-15D9-465B-B829-233F37B2B1BF}"/>
              </a:ext>
            </a:extLst>
          </p:cNvPr>
          <p:cNvPicPr>
            <a:picLocks noChangeAspect="1"/>
          </p:cNvPicPr>
          <p:nvPr/>
        </p:nvPicPr>
        <p:blipFill>
          <a:blip r:embed="rId2"/>
          <a:stretch>
            <a:fillRect/>
          </a:stretch>
        </p:blipFill>
        <p:spPr>
          <a:xfrm>
            <a:off x="0" y="1017076"/>
            <a:ext cx="12192000" cy="4823847"/>
          </a:xfrm>
          <a:prstGeom prst="rect">
            <a:avLst/>
          </a:prstGeom>
        </p:spPr>
      </p:pic>
    </p:spTree>
    <p:extLst>
      <p:ext uri="{BB962C8B-B14F-4D97-AF65-F5344CB8AC3E}">
        <p14:creationId xmlns:p14="http://schemas.microsoft.com/office/powerpoint/2010/main" val="562222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61BF87-158F-4B6E-81E9-399777D829B6}"/>
              </a:ext>
            </a:extLst>
          </p:cNvPr>
          <p:cNvSpPr txBox="1"/>
          <p:nvPr/>
        </p:nvSpPr>
        <p:spPr>
          <a:xfrm>
            <a:off x="645985" y="131641"/>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800" b="1" kern="1200" dirty="0">
                <a:solidFill>
                  <a:schemeClr val="bg1"/>
                </a:solidFill>
                <a:ea typeface="+mj-ea"/>
                <a:cs typeface="+mj-cs"/>
              </a:rPr>
              <a:t>Change your network to </a:t>
            </a:r>
            <a:r>
              <a:rPr lang="en-US" sz="2800" b="1" kern="1200" dirty="0" err="1">
                <a:solidFill>
                  <a:schemeClr val="bg1"/>
                </a:solidFill>
                <a:ea typeface="+mj-ea"/>
                <a:cs typeface="+mj-cs"/>
              </a:rPr>
              <a:t>Ropsten</a:t>
            </a:r>
            <a:r>
              <a:rPr lang="en-US" sz="2800" b="1" kern="1200" dirty="0">
                <a:solidFill>
                  <a:schemeClr val="bg1"/>
                </a:solidFill>
                <a:ea typeface="+mj-ea"/>
                <a:cs typeface="+mj-cs"/>
              </a:rPr>
              <a:t> Test network so that no one loses any money in your MEW wallet.</a:t>
            </a:r>
          </a:p>
        </p:txBody>
      </p:sp>
      <p:pic>
        <p:nvPicPr>
          <p:cNvPr id="2" name="Picture 1">
            <a:extLst>
              <a:ext uri="{FF2B5EF4-FFF2-40B4-BE49-F238E27FC236}">
                <a16:creationId xmlns:a16="http://schemas.microsoft.com/office/drawing/2014/main" id="{E40456BE-92FA-4594-9D90-E38455B1BC2A}"/>
              </a:ext>
            </a:extLst>
          </p:cNvPr>
          <p:cNvPicPr>
            <a:picLocks noChangeAspect="1"/>
          </p:cNvPicPr>
          <p:nvPr/>
        </p:nvPicPr>
        <p:blipFill>
          <a:blip r:embed="rId2"/>
          <a:stretch>
            <a:fillRect/>
          </a:stretch>
        </p:blipFill>
        <p:spPr>
          <a:xfrm>
            <a:off x="3391877" y="1675227"/>
            <a:ext cx="5408245" cy="4394199"/>
          </a:xfrm>
          <a:prstGeom prst="rect">
            <a:avLst/>
          </a:prstGeom>
        </p:spPr>
      </p:pic>
    </p:spTree>
    <p:extLst>
      <p:ext uri="{BB962C8B-B14F-4D97-AF65-F5344CB8AC3E}">
        <p14:creationId xmlns:p14="http://schemas.microsoft.com/office/powerpoint/2010/main" val="2824411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AD3B49-4ECC-43C0-B453-DA4DEBD4CA2F}"/>
              </a:ext>
            </a:extLst>
          </p:cNvPr>
          <p:cNvSpPr/>
          <p:nvPr/>
        </p:nvSpPr>
        <p:spPr>
          <a:xfrm>
            <a:off x="8915400" y="1967948"/>
            <a:ext cx="675861"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3B90CAA1-927B-400E-9B21-F26424659774}"/>
              </a:ext>
            </a:extLst>
          </p:cNvPr>
          <p:cNvSpPr/>
          <p:nvPr/>
        </p:nvSpPr>
        <p:spPr>
          <a:xfrm>
            <a:off x="8796130" y="2041237"/>
            <a:ext cx="914400" cy="305804"/>
          </a:xfrm>
          <a:prstGeom prst="hexagon">
            <a:avLst>
              <a:gd name="adj" fmla="val 28876"/>
              <a:gd name="vf" fmla="val 115470"/>
            </a:avLst>
          </a:pr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5B2D90"/>
              </a:solidFill>
            </a:endParaRPr>
          </a:p>
        </p:txBody>
      </p:sp>
      <p:pic>
        <p:nvPicPr>
          <p:cNvPr id="5" name="Picture 4">
            <a:extLst>
              <a:ext uri="{FF2B5EF4-FFF2-40B4-BE49-F238E27FC236}">
                <a16:creationId xmlns:a16="http://schemas.microsoft.com/office/drawing/2014/main" id="{0E2D0222-3BFE-4AD9-A95E-65CC737ADC75}"/>
              </a:ext>
            </a:extLst>
          </p:cNvPr>
          <p:cNvPicPr>
            <a:picLocks noChangeAspect="1"/>
          </p:cNvPicPr>
          <p:nvPr/>
        </p:nvPicPr>
        <p:blipFill>
          <a:blip r:embed="rId2"/>
          <a:stretch>
            <a:fillRect/>
          </a:stretch>
        </p:blipFill>
        <p:spPr>
          <a:xfrm>
            <a:off x="0" y="984183"/>
            <a:ext cx="12192000" cy="4889634"/>
          </a:xfrm>
          <a:prstGeom prst="rect">
            <a:avLst/>
          </a:prstGeom>
        </p:spPr>
      </p:pic>
    </p:spTree>
    <p:extLst>
      <p:ext uri="{BB962C8B-B14F-4D97-AF65-F5344CB8AC3E}">
        <p14:creationId xmlns:p14="http://schemas.microsoft.com/office/powerpoint/2010/main" val="342655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27233A-35F9-42B4-BF88-D807BE08D74A}"/>
              </a:ext>
            </a:extLst>
          </p:cNvPr>
          <p:cNvSpPr/>
          <p:nvPr/>
        </p:nvSpPr>
        <p:spPr>
          <a:xfrm>
            <a:off x="282028" y="70187"/>
            <a:ext cx="11627943" cy="3046988"/>
          </a:xfrm>
          <a:prstGeom prst="rect">
            <a:avLst/>
          </a:prstGeom>
        </p:spPr>
        <p:txBody>
          <a:bodyPr wrap="square">
            <a:spAutoFit/>
          </a:bodyPr>
          <a:lstStyle/>
          <a:p>
            <a:r>
              <a:rPr lang="en-US" sz="2400" b="1" dirty="0">
                <a:solidFill>
                  <a:schemeClr val="bg1"/>
                </a:solidFill>
                <a:latin typeface="Calibri" panose="020F0502020204030204" pitchFamily="34" charset="0"/>
                <a:cs typeface="Calibri" panose="020F0502020204030204" pitchFamily="34" charset="0"/>
              </a:rPr>
              <a:t>Now let’s get started:</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Open the contract you downloaded in your Text Editor.</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Go to </a:t>
            </a:r>
            <a:r>
              <a:rPr lang="en-US" sz="2400" b="1" i="1" dirty="0">
                <a:solidFill>
                  <a:schemeClr val="bg1"/>
                </a:solidFill>
                <a:latin typeface="Calibri" panose="020F0502020204030204" pitchFamily="34" charset="0"/>
                <a:cs typeface="Calibri" panose="020F0502020204030204" pitchFamily="34" charset="0"/>
              </a:rPr>
              <a:t>Line 3–15</a:t>
            </a:r>
            <a:r>
              <a:rPr lang="en-US" sz="2400" b="1" dirty="0">
                <a:solidFill>
                  <a:schemeClr val="bg1"/>
                </a:solidFill>
                <a:latin typeface="Calibri" panose="020F0502020204030204" pitchFamily="34" charset="0"/>
                <a:cs typeface="Calibri" panose="020F0502020204030204" pitchFamily="34" charset="0"/>
              </a:rPr>
              <a:t> and look at the comment section. </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Change </a:t>
            </a:r>
            <a:r>
              <a:rPr lang="en-US" sz="2400" b="1" i="1" dirty="0">
                <a:solidFill>
                  <a:schemeClr val="bg1"/>
                </a:solidFill>
                <a:latin typeface="Calibri" panose="020F0502020204030204" pitchFamily="34" charset="0"/>
                <a:cs typeface="Calibri" panose="020F0502020204030204" pitchFamily="34" charset="0"/>
              </a:rPr>
              <a:t>Line 4 </a:t>
            </a:r>
            <a:r>
              <a:rPr lang="en-US" sz="2400" b="1" dirty="0">
                <a:solidFill>
                  <a:schemeClr val="bg1"/>
                </a:solidFill>
                <a:latin typeface="Calibri" panose="020F0502020204030204" pitchFamily="34" charset="0"/>
                <a:cs typeface="Calibri" panose="020F0502020204030204" pitchFamily="34" charset="0"/>
              </a:rPr>
              <a:t>to the title of your Smart Contract</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Change </a:t>
            </a:r>
            <a:r>
              <a:rPr lang="en-US" sz="2400" b="1" i="1" dirty="0">
                <a:solidFill>
                  <a:schemeClr val="bg1"/>
                </a:solidFill>
                <a:latin typeface="Calibri" panose="020F0502020204030204" pitchFamily="34" charset="0"/>
                <a:cs typeface="Calibri" panose="020F0502020204030204" pitchFamily="34" charset="0"/>
              </a:rPr>
              <a:t>Line 6</a:t>
            </a:r>
            <a:r>
              <a:rPr lang="en-US" sz="2400" b="1" dirty="0">
                <a:solidFill>
                  <a:schemeClr val="bg1"/>
                </a:solidFill>
                <a:latin typeface="Calibri" panose="020F0502020204030204" pitchFamily="34" charset="0"/>
                <a:cs typeface="Calibri" panose="020F0502020204030204" pitchFamily="34" charset="0"/>
              </a:rPr>
              <a:t> to the </a:t>
            </a:r>
            <a:r>
              <a:rPr lang="en-US" sz="2400" b="1" dirty="0" err="1">
                <a:solidFill>
                  <a:schemeClr val="bg1"/>
                </a:solidFill>
                <a:latin typeface="Calibri" panose="020F0502020204030204" pitchFamily="34" charset="0"/>
                <a:cs typeface="Calibri" panose="020F0502020204030204" pitchFamily="34" charset="0"/>
              </a:rPr>
              <a:t>Ropsten</a:t>
            </a:r>
            <a:r>
              <a:rPr lang="en-US" sz="2400" b="1" dirty="0">
                <a:solidFill>
                  <a:schemeClr val="bg1"/>
                </a:solidFill>
                <a:latin typeface="Calibri" panose="020F0502020204030204" pitchFamily="34" charset="0"/>
                <a:cs typeface="Calibri" panose="020F0502020204030204" pitchFamily="34" charset="0"/>
              </a:rPr>
              <a:t> Ethereum address you created in </a:t>
            </a:r>
            <a:r>
              <a:rPr lang="en-US" sz="2400" b="1" dirty="0" err="1">
                <a:solidFill>
                  <a:schemeClr val="bg1"/>
                </a:solidFill>
                <a:latin typeface="Calibri" panose="020F0502020204030204" pitchFamily="34" charset="0"/>
                <a:cs typeface="Calibri" panose="020F0502020204030204" pitchFamily="34" charset="0"/>
              </a:rPr>
              <a:t>MetaMask</a:t>
            </a:r>
            <a:endParaRPr lang="en-US" sz="2400" b="1" dirty="0">
              <a:solidFill>
                <a:schemeClr val="bg1"/>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Change </a:t>
            </a:r>
            <a:r>
              <a:rPr lang="en-US" sz="2400" b="1" i="1" dirty="0">
                <a:solidFill>
                  <a:schemeClr val="bg1"/>
                </a:solidFill>
                <a:latin typeface="Calibri" panose="020F0502020204030204" pitchFamily="34" charset="0"/>
                <a:cs typeface="Calibri" panose="020F0502020204030204" pitchFamily="34" charset="0"/>
              </a:rPr>
              <a:t>Line 7’s</a:t>
            </a:r>
            <a:r>
              <a:rPr lang="en-US" sz="2400" b="1" dirty="0">
                <a:solidFill>
                  <a:schemeClr val="bg1"/>
                </a:solidFill>
                <a:latin typeface="Calibri" panose="020F0502020204030204" pitchFamily="34" charset="0"/>
                <a:cs typeface="Calibri" panose="020F0502020204030204" pitchFamily="34" charset="0"/>
              </a:rPr>
              <a:t> Symbol to your respective coin name (Keep it short)</a:t>
            </a:r>
          </a:p>
          <a:p>
            <a:pPr>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Change </a:t>
            </a:r>
            <a:r>
              <a:rPr lang="en-US" sz="2400" b="1" i="1" dirty="0">
                <a:solidFill>
                  <a:schemeClr val="bg1"/>
                </a:solidFill>
                <a:latin typeface="Calibri" panose="020F0502020204030204" pitchFamily="34" charset="0"/>
                <a:cs typeface="Calibri" panose="020F0502020204030204" pitchFamily="34" charset="0"/>
              </a:rPr>
              <a:t>Line 8</a:t>
            </a:r>
            <a:r>
              <a:rPr lang="en-US" sz="2400" b="1" dirty="0">
                <a:solidFill>
                  <a:schemeClr val="bg1"/>
                </a:solidFill>
                <a:latin typeface="Calibri" panose="020F0502020204030204" pitchFamily="34" charset="0"/>
                <a:cs typeface="Calibri" panose="020F0502020204030204" pitchFamily="34" charset="0"/>
              </a:rPr>
              <a:t> to the name of your token</a:t>
            </a:r>
          </a:p>
          <a:p>
            <a:pPr>
              <a:buFont typeface="Arial" panose="020B0604020202020204" pitchFamily="34" charset="0"/>
              <a:buChar char="•"/>
            </a:pPr>
            <a:r>
              <a:rPr lang="en-US" sz="2400" b="1" i="0" dirty="0">
                <a:solidFill>
                  <a:schemeClr val="bg1"/>
                </a:solidFill>
                <a:effectLst/>
                <a:latin typeface="Calibri" panose="020F0502020204030204" pitchFamily="34" charset="0"/>
                <a:cs typeface="Calibri" panose="020F0502020204030204" pitchFamily="34" charset="0"/>
              </a:rPr>
              <a:t>Notice we have chosen solidity 0.4.2</a:t>
            </a:r>
            <a:r>
              <a:rPr lang="en-US" sz="2400" b="1" dirty="0">
                <a:solidFill>
                  <a:schemeClr val="bg1"/>
                </a:solidFill>
                <a:latin typeface="Calibri" panose="020F0502020204030204" pitchFamily="34" charset="0"/>
                <a:cs typeface="Calibri" panose="020F0502020204030204" pitchFamily="34" charset="0"/>
              </a:rPr>
              <a:t>4. This will come handy later.</a:t>
            </a:r>
            <a:endParaRPr lang="en-US" sz="2400" b="1" i="0" dirty="0">
              <a:solidFill>
                <a:schemeClr val="bg1"/>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7C9A2B1-7BDD-4C68-949F-4C67484DC7F4}"/>
              </a:ext>
            </a:extLst>
          </p:cNvPr>
          <p:cNvPicPr>
            <a:picLocks noChangeAspect="1"/>
          </p:cNvPicPr>
          <p:nvPr/>
        </p:nvPicPr>
        <p:blipFill>
          <a:blip r:embed="rId2"/>
          <a:stretch>
            <a:fillRect/>
          </a:stretch>
        </p:blipFill>
        <p:spPr>
          <a:xfrm>
            <a:off x="137492" y="3046988"/>
            <a:ext cx="11917016" cy="3711008"/>
          </a:xfrm>
          <a:prstGeom prst="rect">
            <a:avLst/>
          </a:prstGeom>
        </p:spPr>
      </p:pic>
    </p:spTree>
    <p:extLst>
      <p:ext uri="{BB962C8B-B14F-4D97-AF65-F5344CB8AC3E}">
        <p14:creationId xmlns:p14="http://schemas.microsoft.com/office/powerpoint/2010/main" val="1008740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4312E6-F031-4615-84BD-8E4DC7B4D25D}"/>
              </a:ext>
            </a:extLst>
          </p:cNvPr>
          <p:cNvSpPr txBox="1"/>
          <p:nvPr/>
        </p:nvSpPr>
        <p:spPr>
          <a:xfrm>
            <a:off x="149412" y="0"/>
            <a:ext cx="11857383"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bg1"/>
                </a:solidFill>
              </a:rPr>
              <a:t>Go to Line 102 and change HowdyMSBA2019Token to your token name. Go to Line 117 and again change the name.</a:t>
            </a:r>
          </a:p>
          <a:p>
            <a:pPr marL="285750" indent="-285750">
              <a:buFont typeface="Arial" panose="020B0604020202020204" pitchFamily="34" charset="0"/>
              <a:buChar char="•"/>
            </a:pPr>
            <a:r>
              <a:rPr lang="en-US" sz="2400" b="1" dirty="0">
                <a:solidFill>
                  <a:schemeClr val="bg1"/>
                </a:solidFill>
              </a:rPr>
              <a:t>Go to Line 116 and change the symbol </a:t>
            </a:r>
            <a:r>
              <a:rPr lang="en-US" sz="2400" b="1" dirty="0" err="1">
                <a:solidFill>
                  <a:schemeClr val="bg1"/>
                </a:solidFill>
              </a:rPr>
              <a:t>HowdyMSBA</a:t>
            </a:r>
            <a:r>
              <a:rPr lang="en-US" sz="2400" b="1" dirty="0">
                <a:solidFill>
                  <a:schemeClr val="bg1"/>
                </a:solidFill>
              </a:rPr>
              <a:t> to your Symbol.</a:t>
            </a:r>
          </a:p>
          <a:p>
            <a:pPr marL="285750" indent="-285750">
              <a:buFont typeface="Arial" panose="020B0604020202020204" pitchFamily="34" charset="0"/>
              <a:buChar char="•"/>
            </a:pPr>
            <a:r>
              <a:rPr lang="en-US" sz="2400" b="1" dirty="0">
                <a:solidFill>
                  <a:schemeClr val="bg1"/>
                </a:solidFill>
              </a:rPr>
              <a:t>In Line 120 change the address to your </a:t>
            </a:r>
            <a:r>
              <a:rPr lang="en-US" sz="2400" b="1" dirty="0" err="1">
                <a:solidFill>
                  <a:schemeClr val="bg1"/>
                </a:solidFill>
              </a:rPr>
              <a:t>MetaMask</a:t>
            </a:r>
            <a:r>
              <a:rPr lang="en-US" sz="2400" b="1" dirty="0">
                <a:solidFill>
                  <a:schemeClr val="bg1"/>
                </a:solidFill>
              </a:rPr>
              <a:t> wallet address. Same for Line 121.</a:t>
            </a:r>
          </a:p>
          <a:p>
            <a:pPr marL="285750" indent="-285750">
              <a:buFont typeface="Arial" panose="020B0604020202020204" pitchFamily="34" charset="0"/>
              <a:buChar char="•"/>
            </a:pPr>
            <a:r>
              <a:rPr lang="en-US" sz="2400" b="1" dirty="0">
                <a:solidFill>
                  <a:schemeClr val="bg1"/>
                </a:solidFill>
              </a:rPr>
              <a:t>Decimals and total supply on </a:t>
            </a:r>
            <a:r>
              <a:rPr lang="en-US" sz="2400" b="1" i="1" dirty="0">
                <a:solidFill>
                  <a:schemeClr val="bg1"/>
                </a:solidFill>
              </a:rPr>
              <a:t>Line 118 and 119</a:t>
            </a:r>
            <a:r>
              <a:rPr lang="en-US" sz="2400" b="1" dirty="0">
                <a:solidFill>
                  <a:schemeClr val="bg1"/>
                </a:solidFill>
              </a:rPr>
              <a:t> leave it as it is. Standard (max) is 18 decimals, means a coin can split in 18 parts. If you want to issue 100 tokens, on the total supply part you must put 100 followed by the no. of decimals that you choose.</a:t>
            </a:r>
          </a:p>
          <a:p>
            <a:pPr marL="285750" indent="-285750">
              <a:buFont typeface="Arial" panose="020B0604020202020204" pitchFamily="34" charset="0"/>
              <a:buChar char="•"/>
            </a:pPr>
            <a:r>
              <a:rPr lang="en-US" sz="2400" b="1" dirty="0">
                <a:solidFill>
                  <a:schemeClr val="bg1"/>
                </a:solidFill>
              </a:rPr>
              <a:t>Ex: If I want to emit 100 tokens, what I will put on total supply is: </a:t>
            </a:r>
            <a:r>
              <a:rPr lang="en-US" sz="2200" b="1" dirty="0">
                <a:solidFill>
                  <a:schemeClr val="bg1"/>
                </a:solidFill>
              </a:rPr>
              <a:t>100000000000000000000.</a:t>
            </a:r>
          </a:p>
        </p:txBody>
      </p:sp>
      <p:pic>
        <p:nvPicPr>
          <p:cNvPr id="7" name="Picture 6">
            <a:extLst>
              <a:ext uri="{FF2B5EF4-FFF2-40B4-BE49-F238E27FC236}">
                <a16:creationId xmlns:a16="http://schemas.microsoft.com/office/drawing/2014/main" id="{97601A12-DC0E-4596-A2F9-B3B5DA45FB70}"/>
              </a:ext>
            </a:extLst>
          </p:cNvPr>
          <p:cNvPicPr>
            <a:picLocks noChangeAspect="1"/>
          </p:cNvPicPr>
          <p:nvPr/>
        </p:nvPicPr>
        <p:blipFill>
          <a:blip r:embed="rId2"/>
          <a:stretch>
            <a:fillRect/>
          </a:stretch>
        </p:blipFill>
        <p:spPr>
          <a:xfrm>
            <a:off x="149412" y="3319398"/>
            <a:ext cx="11893175" cy="3538602"/>
          </a:xfrm>
          <a:prstGeom prst="rect">
            <a:avLst/>
          </a:prstGeom>
        </p:spPr>
      </p:pic>
    </p:spTree>
    <p:extLst>
      <p:ext uri="{BB962C8B-B14F-4D97-AF65-F5344CB8AC3E}">
        <p14:creationId xmlns:p14="http://schemas.microsoft.com/office/powerpoint/2010/main" val="2189593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D61E7D-2658-4BAF-8643-3E921DE0D6AC}"/>
              </a:ext>
            </a:extLst>
          </p:cNvPr>
          <p:cNvPicPr>
            <a:picLocks noChangeAspect="1"/>
          </p:cNvPicPr>
          <p:nvPr/>
        </p:nvPicPr>
        <p:blipFill>
          <a:blip r:embed="rId3"/>
          <a:stretch>
            <a:fillRect/>
          </a:stretch>
        </p:blipFill>
        <p:spPr>
          <a:xfrm>
            <a:off x="337930" y="1381540"/>
            <a:ext cx="11516139" cy="5144326"/>
          </a:xfrm>
          <a:prstGeom prst="rect">
            <a:avLst/>
          </a:prstGeom>
        </p:spPr>
      </p:pic>
      <p:sp>
        <p:nvSpPr>
          <p:cNvPr id="3" name="Rectangle 2">
            <a:extLst>
              <a:ext uri="{FF2B5EF4-FFF2-40B4-BE49-F238E27FC236}">
                <a16:creationId xmlns:a16="http://schemas.microsoft.com/office/drawing/2014/main" id="{E5253BFE-FBE8-4F91-BB12-DA649E93A09C}"/>
              </a:ext>
            </a:extLst>
          </p:cNvPr>
          <p:cNvSpPr/>
          <p:nvPr/>
        </p:nvSpPr>
        <p:spPr>
          <a:xfrm>
            <a:off x="672463" y="332135"/>
            <a:ext cx="10847072" cy="954107"/>
          </a:xfrm>
          <a:prstGeom prst="rect">
            <a:avLst/>
          </a:prstGeom>
        </p:spPr>
        <p:txBody>
          <a:bodyPr wrap="none">
            <a:spAutoFit/>
          </a:bodyPr>
          <a:lstStyle/>
          <a:p>
            <a:pPr marL="285750" indent="-285750">
              <a:buFont typeface="Arial" panose="020B0604020202020204" pitchFamily="34" charset="0"/>
              <a:buChar char="•"/>
            </a:pPr>
            <a:r>
              <a:rPr lang="en-US" sz="2800" b="1" dirty="0">
                <a:solidFill>
                  <a:schemeClr val="bg1"/>
                </a:solidFill>
              </a:rPr>
              <a:t>Go to:  </a:t>
            </a:r>
            <a:r>
              <a:rPr lang="en-US" sz="2800" b="1" dirty="0">
                <a:solidFill>
                  <a:schemeClr val="bg1"/>
                </a:solidFill>
                <a:hlinkClick r:id="rId4">
                  <a:extLst>
                    <a:ext uri="{A12FA001-AC4F-418D-AE19-62706E023703}">
                      <ahyp:hlinkClr xmlns:ahyp="http://schemas.microsoft.com/office/drawing/2018/hyperlinkcolor" val="tx"/>
                    </a:ext>
                  </a:extLst>
                </a:hlinkClick>
              </a:rPr>
              <a:t>http://remix.ethereum.org/#optimize=false&amp;evmVersion=null</a:t>
            </a:r>
            <a:endParaRPr lang="en-US" sz="2800" b="1" dirty="0">
              <a:solidFill>
                <a:schemeClr val="bg1"/>
              </a:solidFill>
            </a:endParaRPr>
          </a:p>
          <a:p>
            <a:pPr marL="285750" indent="-285750">
              <a:buFont typeface="Arial" panose="020B0604020202020204" pitchFamily="34" charset="0"/>
              <a:buChar char="•"/>
            </a:pPr>
            <a:r>
              <a:rPr lang="en-US" sz="2800" b="1" dirty="0">
                <a:solidFill>
                  <a:schemeClr val="bg1"/>
                </a:solidFill>
              </a:rPr>
              <a:t>Click on Use Previous Version.</a:t>
            </a:r>
          </a:p>
        </p:txBody>
      </p:sp>
    </p:spTree>
    <p:extLst>
      <p:ext uri="{BB962C8B-B14F-4D97-AF65-F5344CB8AC3E}">
        <p14:creationId xmlns:p14="http://schemas.microsoft.com/office/powerpoint/2010/main" val="2540891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616410-E5D1-47ED-B81C-33EEF45188F9}"/>
              </a:ext>
            </a:extLst>
          </p:cNvPr>
          <p:cNvSpPr/>
          <p:nvPr/>
        </p:nvSpPr>
        <p:spPr>
          <a:xfrm>
            <a:off x="321365" y="40747"/>
            <a:ext cx="11549269" cy="2492990"/>
          </a:xfrm>
          <a:prstGeom prst="rect">
            <a:avLst/>
          </a:prstGeom>
        </p:spPr>
        <p:txBody>
          <a:bodyPr wrap="square">
            <a:spAutoFit/>
          </a:bodyPr>
          <a:lstStyle/>
          <a:p>
            <a:pPr marL="285750" indent="-285750">
              <a:buFont typeface="Arial" panose="020B0604020202020204" pitchFamily="34" charset="0"/>
              <a:buChar char="•"/>
            </a:pPr>
            <a:r>
              <a:rPr lang="en-US" sz="2600" b="1" dirty="0">
                <a:solidFill>
                  <a:schemeClr val="bg1"/>
                </a:solidFill>
                <a:latin typeface="medium-content-serif-font"/>
              </a:rPr>
              <a:t>In the browser/</a:t>
            </a:r>
            <a:r>
              <a:rPr lang="en-US" sz="2600" b="1" dirty="0" err="1">
                <a:solidFill>
                  <a:schemeClr val="bg1"/>
                </a:solidFill>
                <a:latin typeface="medium-content-serif-font"/>
              </a:rPr>
              <a:t>ballot.sol</a:t>
            </a:r>
            <a:r>
              <a:rPr lang="en-US" sz="2600" b="1" dirty="0">
                <a:solidFill>
                  <a:schemeClr val="bg1"/>
                </a:solidFill>
                <a:latin typeface="medium-content-serif-font"/>
              </a:rPr>
              <a:t>, paste the code you just edited!. Select compiler version 0.4.24, else it will throw error. </a:t>
            </a:r>
            <a:r>
              <a:rPr lang="en-US" sz="2600" b="1" dirty="0">
                <a:solidFill>
                  <a:schemeClr val="bg1"/>
                </a:solidFill>
              </a:rPr>
              <a:t>Before compiling select enable optimization.</a:t>
            </a:r>
            <a:endParaRPr lang="en-US" sz="2600" b="1" dirty="0">
              <a:solidFill>
                <a:schemeClr val="bg1"/>
              </a:solidFill>
              <a:latin typeface="medium-content-serif-font"/>
            </a:endParaRPr>
          </a:p>
          <a:p>
            <a:pPr marL="285750" indent="-285750">
              <a:buFont typeface="Arial" panose="020B0604020202020204" pitchFamily="34" charset="0"/>
              <a:buChar char="•"/>
            </a:pPr>
            <a:r>
              <a:rPr lang="en-US" sz="2600" b="1" dirty="0">
                <a:solidFill>
                  <a:schemeClr val="bg1"/>
                </a:solidFill>
                <a:latin typeface="medium-content-serif-font"/>
              </a:rPr>
              <a:t>If something red comes up, there is something wrong in the code. If there is yellow warning, it’s alright.</a:t>
            </a:r>
          </a:p>
          <a:p>
            <a:pPr marL="285750" indent="-285750">
              <a:buFont typeface="Arial" panose="020B0604020202020204" pitchFamily="34" charset="0"/>
              <a:buChar char="•"/>
            </a:pPr>
            <a:r>
              <a:rPr lang="en-US" sz="2600" b="1" dirty="0">
                <a:solidFill>
                  <a:schemeClr val="bg1"/>
                </a:solidFill>
              </a:rPr>
              <a:t>Now Under Compile →Details →Choose the Token you are creating. </a:t>
            </a:r>
          </a:p>
        </p:txBody>
      </p:sp>
      <p:pic>
        <p:nvPicPr>
          <p:cNvPr id="3" name="Picture 2">
            <a:extLst>
              <a:ext uri="{FF2B5EF4-FFF2-40B4-BE49-F238E27FC236}">
                <a16:creationId xmlns:a16="http://schemas.microsoft.com/office/drawing/2014/main" id="{90A6DEC0-9852-46C6-A347-71177C2B1449}"/>
              </a:ext>
            </a:extLst>
          </p:cNvPr>
          <p:cNvPicPr>
            <a:picLocks noChangeAspect="1"/>
          </p:cNvPicPr>
          <p:nvPr/>
        </p:nvPicPr>
        <p:blipFill>
          <a:blip r:embed="rId2"/>
          <a:stretch>
            <a:fillRect/>
          </a:stretch>
        </p:blipFill>
        <p:spPr>
          <a:xfrm>
            <a:off x="0" y="2591828"/>
            <a:ext cx="12192000" cy="4195610"/>
          </a:xfrm>
          <a:prstGeom prst="rect">
            <a:avLst/>
          </a:prstGeom>
        </p:spPr>
      </p:pic>
    </p:spTree>
    <p:extLst>
      <p:ext uri="{BB962C8B-B14F-4D97-AF65-F5344CB8AC3E}">
        <p14:creationId xmlns:p14="http://schemas.microsoft.com/office/powerpoint/2010/main" val="1062585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20761C-18B7-40FB-AD8F-25021A028AC4}"/>
              </a:ext>
            </a:extLst>
          </p:cNvPr>
          <p:cNvPicPr>
            <a:picLocks noChangeAspect="1"/>
          </p:cNvPicPr>
          <p:nvPr/>
        </p:nvPicPr>
        <p:blipFill>
          <a:blip r:embed="rId2"/>
          <a:stretch>
            <a:fillRect/>
          </a:stretch>
        </p:blipFill>
        <p:spPr>
          <a:xfrm>
            <a:off x="0" y="1569660"/>
            <a:ext cx="12192000" cy="5288340"/>
          </a:xfrm>
          <a:prstGeom prst="rect">
            <a:avLst/>
          </a:prstGeom>
        </p:spPr>
      </p:pic>
      <p:sp>
        <p:nvSpPr>
          <p:cNvPr id="3" name="TextBox 2">
            <a:extLst>
              <a:ext uri="{FF2B5EF4-FFF2-40B4-BE49-F238E27FC236}">
                <a16:creationId xmlns:a16="http://schemas.microsoft.com/office/drawing/2014/main" id="{CCBC5C6D-AE58-4783-865A-92632A3EF925}"/>
              </a:ext>
            </a:extLst>
          </p:cNvPr>
          <p:cNvSpPr txBox="1"/>
          <p:nvPr/>
        </p:nvSpPr>
        <p:spPr>
          <a:xfrm>
            <a:off x="139148" y="0"/>
            <a:ext cx="12052852"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bg1"/>
                </a:solidFill>
              </a:rPr>
              <a:t>If compiled successfully you will see a screen like this. In the box you can see three buttons. Select Your token name in the drop-down menu.</a:t>
            </a:r>
          </a:p>
          <a:p>
            <a:pPr marL="285750" indent="-285750">
              <a:buFont typeface="Arial" panose="020B0604020202020204" pitchFamily="34" charset="0"/>
              <a:buChar char="•"/>
            </a:pPr>
            <a:r>
              <a:rPr lang="en-US" sz="2400" b="1" dirty="0">
                <a:solidFill>
                  <a:schemeClr val="bg1"/>
                </a:solidFill>
              </a:rPr>
              <a:t>Remember the other two buttons, ABI and Bytecode. We will come back to this. Do not close this window.</a:t>
            </a:r>
          </a:p>
        </p:txBody>
      </p:sp>
      <p:sp>
        <p:nvSpPr>
          <p:cNvPr id="20" name="Rectangle 19">
            <a:extLst>
              <a:ext uri="{FF2B5EF4-FFF2-40B4-BE49-F238E27FC236}">
                <a16:creationId xmlns:a16="http://schemas.microsoft.com/office/drawing/2014/main" id="{454810B0-BE95-47E6-B4C4-AD5134A4936A}"/>
              </a:ext>
            </a:extLst>
          </p:cNvPr>
          <p:cNvSpPr/>
          <p:nvPr/>
        </p:nvSpPr>
        <p:spPr>
          <a:xfrm>
            <a:off x="7470568" y="3662747"/>
            <a:ext cx="4472049" cy="669107"/>
          </a:xfrm>
          <a:prstGeom prst="rect">
            <a:avLst/>
          </a:pr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ltLang="ja-JP">
              <a:solidFill>
                <a:srgbClr val="5B2D90"/>
              </a:solidFill>
            </a:endParaRPr>
          </a:p>
        </p:txBody>
      </p:sp>
    </p:spTree>
    <p:extLst>
      <p:ext uri="{BB962C8B-B14F-4D97-AF65-F5344CB8AC3E}">
        <p14:creationId xmlns:p14="http://schemas.microsoft.com/office/powerpoint/2010/main" val="2741297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0421D-C982-41C7-A172-AAFCA44B0EF6}"/>
              </a:ext>
            </a:extLst>
          </p:cNvPr>
          <p:cNvSpPr/>
          <p:nvPr/>
        </p:nvSpPr>
        <p:spPr>
          <a:xfrm>
            <a:off x="537518" y="119270"/>
            <a:ext cx="11116964" cy="1292662"/>
          </a:xfrm>
          <a:prstGeom prst="rect">
            <a:avLst/>
          </a:prstGeom>
        </p:spPr>
        <p:txBody>
          <a:bodyPr wrap="square">
            <a:spAutoFit/>
          </a:bodyPr>
          <a:lstStyle/>
          <a:p>
            <a:pPr marL="285750" indent="-285750">
              <a:buFont typeface="Arial" panose="020B0604020202020204" pitchFamily="34" charset="0"/>
              <a:buChar char="•"/>
            </a:pPr>
            <a:r>
              <a:rPr lang="en-US" sz="2600" b="1" dirty="0">
                <a:solidFill>
                  <a:schemeClr val="bg1"/>
                </a:solidFill>
              </a:rPr>
              <a:t>Under </a:t>
            </a:r>
            <a:r>
              <a:rPr lang="en-US" sz="2600" b="1" dirty="0" err="1">
                <a:solidFill>
                  <a:schemeClr val="bg1"/>
                </a:solidFill>
              </a:rPr>
              <a:t>ByteCode</a:t>
            </a:r>
            <a:r>
              <a:rPr lang="en-US" sz="2600" b="1" dirty="0">
                <a:solidFill>
                  <a:schemeClr val="bg1"/>
                </a:solidFill>
              </a:rPr>
              <a:t> press the 📋button to copy the </a:t>
            </a:r>
            <a:r>
              <a:rPr lang="en-US" sz="2600" b="1" dirty="0" err="1">
                <a:solidFill>
                  <a:schemeClr val="bg1"/>
                </a:solidFill>
              </a:rPr>
              <a:t>ByteCode</a:t>
            </a:r>
            <a:r>
              <a:rPr lang="en-US" sz="2600" b="1" dirty="0">
                <a:solidFill>
                  <a:schemeClr val="bg1"/>
                </a:solidFill>
              </a:rPr>
              <a:t> to your clipboard.</a:t>
            </a:r>
          </a:p>
          <a:p>
            <a:pPr marL="285750" indent="-285750">
              <a:buFont typeface="Arial" panose="020B0604020202020204" pitchFamily="34" charset="0"/>
              <a:buChar char="•"/>
            </a:pPr>
            <a:r>
              <a:rPr lang="en-US" sz="2600" b="1" dirty="0">
                <a:solidFill>
                  <a:schemeClr val="bg1"/>
                </a:solidFill>
                <a:latin typeface="medium-content-serif-font"/>
              </a:rPr>
              <a:t>Paste the bytecode into  the text editor and select all the strings next to “object”:</a:t>
            </a:r>
          </a:p>
        </p:txBody>
      </p:sp>
      <p:pic>
        <p:nvPicPr>
          <p:cNvPr id="4" name="Picture 3">
            <a:extLst>
              <a:ext uri="{FF2B5EF4-FFF2-40B4-BE49-F238E27FC236}">
                <a16:creationId xmlns:a16="http://schemas.microsoft.com/office/drawing/2014/main" id="{D34936FB-5C7E-45D4-A58F-0084B0433D78}"/>
              </a:ext>
            </a:extLst>
          </p:cNvPr>
          <p:cNvPicPr>
            <a:picLocks noChangeAspect="1"/>
          </p:cNvPicPr>
          <p:nvPr/>
        </p:nvPicPr>
        <p:blipFill>
          <a:blip r:embed="rId2"/>
          <a:stretch>
            <a:fillRect/>
          </a:stretch>
        </p:blipFill>
        <p:spPr>
          <a:xfrm>
            <a:off x="0" y="1750979"/>
            <a:ext cx="12192000" cy="4898299"/>
          </a:xfrm>
          <a:prstGeom prst="rect">
            <a:avLst/>
          </a:prstGeom>
        </p:spPr>
      </p:pic>
    </p:spTree>
    <p:extLst>
      <p:ext uri="{BB962C8B-B14F-4D97-AF65-F5344CB8AC3E}">
        <p14:creationId xmlns:p14="http://schemas.microsoft.com/office/powerpoint/2010/main" val="3808641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85395-B64C-450E-89DB-C082BE5E8AAE}"/>
              </a:ext>
            </a:extLst>
          </p:cNvPr>
          <p:cNvSpPr txBox="1"/>
          <p:nvPr/>
        </p:nvSpPr>
        <p:spPr>
          <a:xfrm>
            <a:off x="212035" y="121715"/>
            <a:ext cx="11767929"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bg1"/>
                </a:solidFill>
              </a:rPr>
              <a:t>Go to MEW wallet , hopefully you are still signed in. If not sign in with </a:t>
            </a:r>
            <a:r>
              <a:rPr lang="en-US" sz="2400" b="1" dirty="0" err="1">
                <a:solidFill>
                  <a:schemeClr val="bg1"/>
                </a:solidFill>
              </a:rPr>
              <a:t>MetaMask</a:t>
            </a:r>
            <a:r>
              <a:rPr lang="en-US" sz="2400" b="1" dirty="0">
                <a:solidFill>
                  <a:schemeClr val="bg1"/>
                </a:solidFill>
              </a:rPr>
              <a:t>.</a:t>
            </a:r>
          </a:p>
          <a:p>
            <a:pPr marL="285750" indent="-285750">
              <a:buFont typeface="Arial" panose="020B0604020202020204" pitchFamily="34" charset="0"/>
              <a:buChar char="•"/>
            </a:pPr>
            <a:r>
              <a:rPr lang="en-US" sz="2400" b="1" dirty="0">
                <a:solidFill>
                  <a:schemeClr val="bg1"/>
                </a:solidFill>
              </a:rPr>
              <a:t>On the left side, click on contract and then deploy contract. Once it opens paste the Bytecode you copied next to object. </a:t>
            </a:r>
          </a:p>
          <a:p>
            <a:pPr marL="285750" indent="-285750">
              <a:buFont typeface="Arial" panose="020B0604020202020204" pitchFamily="34" charset="0"/>
              <a:buChar char="•"/>
            </a:pPr>
            <a:r>
              <a:rPr lang="en-US" sz="2400" b="1" dirty="0">
                <a:solidFill>
                  <a:schemeClr val="bg1"/>
                </a:solidFill>
              </a:rPr>
              <a:t>Go to the start of the bytecode and write 0x. Now you will see a green tick mark.</a:t>
            </a:r>
          </a:p>
          <a:p>
            <a:pPr marL="285750" indent="-285750">
              <a:buFont typeface="Arial" panose="020B0604020202020204" pitchFamily="34" charset="0"/>
              <a:buChar char="•"/>
            </a:pPr>
            <a:r>
              <a:rPr lang="en-US" sz="2400" b="1" dirty="0">
                <a:solidFill>
                  <a:schemeClr val="bg1"/>
                </a:solidFill>
              </a:rPr>
              <a:t>Then go to remix window and copy the ABI and paste into ABI box. That’s it. Now you are ready to sign and deploy contract.</a:t>
            </a:r>
          </a:p>
        </p:txBody>
      </p:sp>
      <p:pic>
        <p:nvPicPr>
          <p:cNvPr id="6" name="Picture 5">
            <a:extLst>
              <a:ext uri="{FF2B5EF4-FFF2-40B4-BE49-F238E27FC236}">
                <a16:creationId xmlns:a16="http://schemas.microsoft.com/office/drawing/2014/main" id="{744FDBB4-1541-44DD-8176-4A0B59427AB5}"/>
              </a:ext>
            </a:extLst>
          </p:cNvPr>
          <p:cNvPicPr>
            <a:picLocks noChangeAspect="1"/>
          </p:cNvPicPr>
          <p:nvPr/>
        </p:nvPicPr>
        <p:blipFill>
          <a:blip r:embed="rId2"/>
          <a:stretch>
            <a:fillRect/>
          </a:stretch>
        </p:blipFill>
        <p:spPr>
          <a:xfrm>
            <a:off x="106018" y="2526984"/>
            <a:ext cx="11847443" cy="4209301"/>
          </a:xfrm>
          <a:prstGeom prst="rect">
            <a:avLst/>
          </a:prstGeom>
        </p:spPr>
      </p:pic>
    </p:spTree>
    <p:extLst>
      <p:ext uri="{BB962C8B-B14F-4D97-AF65-F5344CB8AC3E}">
        <p14:creationId xmlns:p14="http://schemas.microsoft.com/office/powerpoint/2010/main" val="1321031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9BD8-4676-43E5-9965-5B6D18BB7858}"/>
              </a:ext>
            </a:extLst>
          </p:cNvPr>
          <p:cNvSpPr>
            <a:spLocks noGrp="1"/>
          </p:cNvSpPr>
          <p:nvPr>
            <p:ph type="title"/>
          </p:nvPr>
        </p:nvSpPr>
        <p:spPr>
          <a:xfrm>
            <a:off x="838200" y="99728"/>
            <a:ext cx="10515600" cy="796199"/>
          </a:xfrm>
        </p:spPr>
        <p:txBody>
          <a:bodyPr>
            <a:normAutofit/>
          </a:bodyPr>
          <a:lstStyle/>
          <a:p>
            <a:r>
              <a:rPr lang="en-US" dirty="0"/>
              <a:t>What are tokens?</a:t>
            </a:r>
          </a:p>
        </p:txBody>
      </p:sp>
      <p:graphicFrame>
        <p:nvGraphicFramePr>
          <p:cNvPr id="5" name="Content Placeholder 2">
            <a:extLst>
              <a:ext uri="{FF2B5EF4-FFF2-40B4-BE49-F238E27FC236}">
                <a16:creationId xmlns:a16="http://schemas.microsoft.com/office/drawing/2014/main" id="{0408F2E1-2259-453B-B630-021FB7302031}"/>
              </a:ext>
            </a:extLst>
          </p:cNvPr>
          <p:cNvGraphicFramePr>
            <a:graphicFrameLocks noGrp="1"/>
          </p:cNvGraphicFramePr>
          <p:nvPr>
            <p:ph idx="1"/>
            <p:extLst>
              <p:ext uri="{D42A27DB-BD31-4B8C-83A1-F6EECF244321}">
                <p14:modId xmlns:p14="http://schemas.microsoft.com/office/powerpoint/2010/main" val="2388150379"/>
              </p:ext>
            </p:extLst>
          </p:nvPr>
        </p:nvGraphicFramePr>
        <p:xfrm>
          <a:off x="129209" y="812800"/>
          <a:ext cx="11966713" cy="5896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422382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2E25609-4054-4FAC-875F-97EE530895DD}"/>
              </a:ext>
            </a:extLst>
          </p:cNvPr>
          <p:cNvSpPr txBox="1"/>
          <p:nvPr/>
        </p:nvSpPr>
        <p:spPr>
          <a:xfrm>
            <a:off x="490537" y="135872"/>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Accept the transaction.</a:t>
            </a:r>
          </a:p>
        </p:txBody>
      </p:sp>
      <p:pic>
        <p:nvPicPr>
          <p:cNvPr id="2" name="Picture 1">
            <a:extLst>
              <a:ext uri="{FF2B5EF4-FFF2-40B4-BE49-F238E27FC236}">
                <a16:creationId xmlns:a16="http://schemas.microsoft.com/office/drawing/2014/main" id="{59557EAB-4157-4A08-B608-D066643A9F15}"/>
              </a:ext>
            </a:extLst>
          </p:cNvPr>
          <p:cNvPicPr>
            <a:picLocks noChangeAspect="1"/>
          </p:cNvPicPr>
          <p:nvPr/>
        </p:nvPicPr>
        <p:blipFill>
          <a:blip r:embed="rId2"/>
          <a:stretch>
            <a:fillRect/>
          </a:stretch>
        </p:blipFill>
        <p:spPr>
          <a:xfrm>
            <a:off x="2812774" y="1675227"/>
            <a:ext cx="6778487" cy="4394199"/>
          </a:xfrm>
          <a:prstGeom prst="rect">
            <a:avLst/>
          </a:prstGeom>
        </p:spPr>
      </p:pic>
    </p:spTree>
    <p:extLst>
      <p:ext uri="{BB962C8B-B14F-4D97-AF65-F5344CB8AC3E}">
        <p14:creationId xmlns:p14="http://schemas.microsoft.com/office/powerpoint/2010/main" val="42579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71654-C7FC-4FFB-9CBC-DC68A79DB193}"/>
              </a:ext>
            </a:extLst>
          </p:cNvPr>
          <p:cNvPicPr>
            <a:picLocks noChangeAspect="1"/>
          </p:cNvPicPr>
          <p:nvPr/>
        </p:nvPicPr>
        <p:blipFill>
          <a:blip r:embed="rId2"/>
          <a:stretch>
            <a:fillRect/>
          </a:stretch>
        </p:blipFill>
        <p:spPr>
          <a:xfrm>
            <a:off x="114300" y="1361658"/>
            <a:ext cx="11963400" cy="5244340"/>
          </a:xfrm>
          <a:prstGeom prst="rect">
            <a:avLst/>
          </a:prstGeom>
        </p:spPr>
      </p:pic>
      <p:sp>
        <p:nvSpPr>
          <p:cNvPr id="3" name="TextBox 2">
            <a:extLst>
              <a:ext uri="{FF2B5EF4-FFF2-40B4-BE49-F238E27FC236}">
                <a16:creationId xmlns:a16="http://schemas.microsoft.com/office/drawing/2014/main" id="{DF59337E-698E-4C86-80E0-7F265423E42A}"/>
              </a:ext>
            </a:extLst>
          </p:cNvPr>
          <p:cNvSpPr txBox="1"/>
          <p:nvPr/>
        </p:nvSpPr>
        <p:spPr>
          <a:xfrm>
            <a:off x="174763" y="75039"/>
            <a:ext cx="11842474" cy="954107"/>
          </a:xfrm>
          <a:prstGeom prst="rect">
            <a:avLst/>
          </a:prstGeom>
          <a:noFill/>
        </p:spPr>
        <p:txBody>
          <a:bodyPr wrap="square" rtlCol="0">
            <a:spAutoFit/>
          </a:bodyPr>
          <a:lstStyle/>
          <a:p>
            <a:r>
              <a:rPr lang="en-US" sz="2800" b="1" dirty="0">
                <a:solidFill>
                  <a:schemeClr val="bg1"/>
                </a:solidFill>
              </a:rPr>
              <a:t>Once you click deploy, you can check the transaction in your METAMASK account. Click on the transaction in the activity log.</a:t>
            </a:r>
          </a:p>
        </p:txBody>
      </p:sp>
    </p:spTree>
    <p:extLst>
      <p:ext uri="{BB962C8B-B14F-4D97-AF65-F5344CB8AC3E}">
        <p14:creationId xmlns:p14="http://schemas.microsoft.com/office/powerpoint/2010/main" val="3378199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CA90F-C1EC-49F7-8457-44114C0B0FE0}"/>
              </a:ext>
            </a:extLst>
          </p:cNvPr>
          <p:cNvPicPr>
            <a:picLocks noChangeAspect="1"/>
          </p:cNvPicPr>
          <p:nvPr/>
        </p:nvPicPr>
        <p:blipFill>
          <a:blip r:embed="rId2"/>
          <a:stretch>
            <a:fillRect/>
          </a:stretch>
        </p:blipFill>
        <p:spPr>
          <a:xfrm>
            <a:off x="493803" y="904461"/>
            <a:ext cx="11065246" cy="5794514"/>
          </a:xfrm>
          <a:prstGeom prst="rect">
            <a:avLst/>
          </a:prstGeom>
        </p:spPr>
      </p:pic>
      <p:sp>
        <p:nvSpPr>
          <p:cNvPr id="3" name="TextBox 2">
            <a:extLst>
              <a:ext uri="{FF2B5EF4-FFF2-40B4-BE49-F238E27FC236}">
                <a16:creationId xmlns:a16="http://schemas.microsoft.com/office/drawing/2014/main" id="{0EE07068-C895-4FF8-B2F4-47FF1524994B}"/>
              </a:ext>
            </a:extLst>
          </p:cNvPr>
          <p:cNvSpPr txBox="1"/>
          <p:nvPr/>
        </p:nvSpPr>
        <p:spPr>
          <a:xfrm>
            <a:off x="8184873" y="4522304"/>
            <a:ext cx="2290971" cy="369332"/>
          </a:xfrm>
          <a:prstGeom prst="rect">
            <a:avLst/>
          </a:prstGeom>
          <a:noFill/>
        </p:spPr>
        <p:txBody>
          <a:bodyPr wrap="square" rtlCol="0">
            <a:spAutoFit/>
          </a:bodyPr>
          <a:lstStyle/>
          <a:p>
            <a:r>
              <a:rPr lang="en-US" dirty="0"/>
              <a:t>Click on To Contract</a:t>
            </a:r>
          </a:p>
        </p:txBody>
      </p:sp>
      <p:sp>
        <p:nvSpPr>
          <p:cNvPr id="4" name="TextBox 3">
            <a:extLst>
              <a:ext uri="{FF2B5EF4-FFF2-40B4-BE49-F238E27FC236}">
                <a16:creationId xmlns:a16="http://schemas.microsoft.com/office/drawing/2014/main" id="{8002BDE9-07CC-4010-8086-D16495C605D2}"/>
              </a:ext>
            </a:extLst>
          </p:cNvPr>
          <p:cNvSpPr txBox="1"/>
          <p:nvPr/>
        </p:nvSpPr>
        <p:spPr>
          <a:xfrm>
            <a:off x="1144735" y="159025"/>
            <a:ext cx="9763381" cy="523220"/>
          </a:xfrm>
          <a:prstGeom prst="rect">
            <a:avLst/>
          </a:prstGeom>
          <a:noFill/>
        </p:spPr>
        <p:txBody>
          <a:bodyPr wrap="square" rtlCol="0">
            <a:spAutoFit/>
          </a:bodyPr>
          <a:lstStyle/>
          <a:p>
            <a:r>
              <a:rPr lang="en-US" sz="2800" b="1" dirty="0">
                <a:solidFill>
                  <a:schemeClr val="bg1"/>
                </a:solidFill>
              </a:rPr>
              <a:t>Wait for the success status then click on contract in the To field.</a:t>
            </a:r>
          </a:p>
        </p:txBody>
      </p:sp>
    </p:spTree>
    <p:extLst>
      <p:ext uri="{BB962C8B-B14F-4D97-AF65-F5344CB8AC3E}">
        <p14:creationId xmlns:p14="http://schemas.microsoft.com/office/powerpoint/2010/main" val="2668563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525C1-19BD-4935-8386-576797F1DF19}"/>
              </a:ext>
            </a:extLst>
          </p:cNvPr>
          <p:cNvPicPr>
            <a:picLocks noChangeAspect="1"/>
          </p:cNvPicPr>
          <p:nvPr/>
        </p:nvPicPr>
        <p:blipFill>
          <a:blip r:embed="rId2"/>
          <a:stretch>
            <a:fillRect/>
          </a:stretch>
        </p:blipFill>
        <p:spPr>
          <a:xfrm>
            <a:off x="69575" y="1123122"/>
            <a:ext cx="12006468" cy="5665304"/>
          </a:xfrm>
          <a:prstGeom prst="rect">
            <a:avLst/>
          </a:prstGeom>
        </p:spPr>
      </p:pic>
      <p:sp>
        <p:nvSpPr>
          <p:cNvPr id="4" name="TextBox 3">
            <a:extLst>
              <a:ext uri="{FF2B5EF4-FFF2-40B4-BE49-F238E27FC236}">
                <a16:creationId xmlns:a16="http://schemas.microsoft.com/office/drawing/2014/main" id="{7838E610-6A7E-4B04-B560-C1C9AA4F20DA}"/>
              </a:ext>
            </a:extLst>
          </p:cNvPr>
          <p:cNvSpPr txBox="1"/>
          <p:nvPr/>
        </p:nvSpPr>
        <p:spPr>
          <a:xfrm>
            <a:off x="610135" y="69625"/>
            <a:ext cx="10971729" cy="954107"/>
          </a:xfrm>
          <a:prstGeom prst="rect">
            <a:avLst/>
          </a:prstGeom>
          <a:noFill/>
        </p:spPr>
        <p:txBody>
          <a:bodyPr wrap="square" rtlCol="0">
            <a:spAutoFit/>
          </a:bodyPr>
          <a:lstStyle/>
          <a:p>
            <a:r>
              <a:rPr lang="en-US" sz="2800" b="1" dirty="0">
                <a:solidFill>
                  <a:schemeClr val="bg1"/>
                </a:solidFill>
              </a:rPr>
              <a:t>Now we are going to register this contract. For that click on Verify and Publish.</a:t>
            </a:r>
          </a:p>
        </p:txBody>
      </p:sp>
      <p:sp>
        <p:nvSpPr>
          <p:cNvPr id="20" name="Rectangle 19">
            <a:extLst>
              <a:ext uri="{FF2B5EF4-FFF2-40B4-BE49-F238E27FC236}">
                <a16:creationId xmlns:a16="http://schemas.microsoft.com/office/drawing/2014/main" id="{CA9AA01D-1522-435D-B1E0-78D248EDA16B}"/>
              </a:ext>
            </a:extLst>
          </p:cNvPr>
          <p:cNvSpPr/>
          <p:nvPr/>
        </p:nvSpPr>
        <p:spPr>
          <a:xfrm>
            <a:off x="2382800" y="3588610"/>
            <a:ext cx="1280160" cy="548640"/>
          </a:xfrm>
          <a:prstGeom prst="rect">
            <a:avLst/>
          </a:pr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5B2D90"/>
              </a:solidFill>
            </a:endParaRPr>
          </a:p>
        </p:txBody>
      </p:sp>
    </p:spTree>
    <p:extLst>
      <p:ext uri="{BB962C8B-B14F-4D97-AF65-F5344CB8AC3E}">
        <p14:creationId xmlns:p14="http://schemas.microsoft.com/office/powerpoint/2010/main" val="2622701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92D9CC-38D3-48AA-BDD2-BB082F66040B}"/>
              </a:ext>
            </a:extLst>
          </p:cNvPr>
          <p:cNvSpPr txBox="1"/>
          <p:nvPr/>
        </p:nvSpPr>
        <p:spPr>
          <a:xfrm>
            <a:off x="556532" y="643467"/>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endParaRPr lang="en-US" sz="3200" b="1" kern="1200" dirty="0">
              <a:solidFill>
                <a:schemeClr val="bg1"/>
              </a:solidFill>
              <a:ea typeface="+mj-ea"/>
              <a:cs typeface="+mj-cs"/>
            </a:endParaRPr>
          </a:p>
        </p:txBody>
      </p:sp>
      <p:pic>
        <p:nvPicPr>
          <p:cNvPr id="2" name="Picture 1">
            <a:extLst>
              <a:ext uri="{FF2B5EF4-FFF2-40B4-BE49-F238E27FC236}">
                <a16:creationId xmlns:a16="http://schemas.microsoft.com/office/drawing/2014/main" id="{35EA660E-FDBB-4DE5-8810-B3EB10874A03}"/>
              </a:ext>
            </a:extLst>
          </p:cNvPr>
          <p:cNvPicPr>
            <a:picLocks noChangeAspect="1"/>
          </p:cNvPicPr>
          <p:nvPr/>
        </p:nvPicPr>
        <p:blipFill>
          <a:blip r:embed="rId2"/>
          <a:stretch>
            <a:fillRect/>
          </a:stretch>
        </p:blipFill>
        <p:spPr>
          <a:xfrm>
            <a:off x="155077" y="1675227"/>
            <a:ext cx="11892856" cy="5038724"/>
          </a:xfrm>
          <a:prstGeom prst="rect">
            <a:avLst/>
          </a:prstGeom>
        </p:spPr>
      </p:pic>
      <p:sp>
        <p:nvSpPr>
          <p:cNvPr id="4" name="Rectangle 3">
            <a:extLst>
              <a:ext uri="{FF2B5EF4-FFF2-40B4-BE49-F238E27FC236}">
                <a16:creationId xmlns:a16="http://schemas.microsoft.com/office/drawing/2014/main" id="{A6ACFBAB-B75E-4F54-8D50-632C390579F8}"/>
              </a:ext>
            </a:extLst>
          </p:cNvPr>
          <p:cNvSpPr/>
          <p:nvPr/>
        </p:nvSpPr>
        <p:spPr>
          <a:xfrm>
            <a:off x="305872" y="253402"/>
            <a:ext cx="11712244" cy="867930"/>
          </a:xfrm>
          <a:prstGeom prst="rect">
            <a:avLst/>
          </a:prstGeom>
        </p:spPr>
        <p:txBody>
          <a:bodyPr wrap="square">
            <a:spAutoFit/>
          </a:bodyPr>
          <a:lstStyle/>
          <a:p>
            <a:pPr algn="ctr">
              <a:lnSpc>
                <a:spcPct val="90000"/>
              </a:lnSpc>
              <a:spcBef>
                <a:spcPct val="0"/>
              </a:spcBef>
              <a:spcAft>
                <a:spcPts val="600"/>
              </a:spcAft>
            </a:pPr>
            <a:r>
              <a:rPr lang="en-US" sz="2800" b="1" dirty="0">
                <a:solidFill>
                  <a:schemeClr val="bg1"/>
                </a:solidFill>
                <a:ea typeface="+mj-ea"/>
                <a:cs typeface="+mj-cs"/>
              </a:rPr>
              <a:t>After you click verify and publish this window will open. Select the options as below: </a:t>
            </a:r>
          </a:p>
        </p:txBody>
      </p:sp>
    </p:spTree>
    <p:extLst>
      <p:ext uri="{BB962C8B-B14F-4D97-AF65-F5344CB8AC3E}">
        <p14:creationId xmlns:p14="http://schemas.microsoft.com/office/powerpoint/2010/main" val="260664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2F523D-2136-4EDA-B25D-F0EE92F4DAD1}"/>
              </a:ext>
            </a:extLst>
          </p:cNvPr>
          <p:cNvSpPr txBox="1"/>
          <p:nvPr/>
        </p:nvSpPr>
        <p:spPr>
          <a:xfrm>
            <a:off x="490536" y="275191"/>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Copy the codes from erc20_tutorial file.</a:t>
            </a:r>
          </a:p>
        </p:txBody>
      </p:sp>
      <p:pic>
        <p:nvPicPr>
          <p:cNvPr id="2" name="Picture 1">
            <a:extLst>
              <a:ext uri="{FF2B5EF4-FFF2-40B4-BE49-F238E27FC236}">
                <a16:creationId xmlns:a16="http://schemas.microsoft.com/office/drawing/2014/main" id="{203658AC-F7F4-480E-A571-A3873AD9C713}"/>
              </a:ext>
            </a:extLst>
          </p:cNvPr>
          <p:cNvPicPr>
            <a:picLocks noChangeAspect="1"/>
          </p:cNvPicPr>
          <p:nvPr/>
        </p:nvPicPr>
        <p:blipFill>
          <a:blip r:embed="rId2"/>
          <a:stretch>
            <a:fillRect/>
          </a:stretch>
        </p:blipFill>
        <p:spPr>
          <a:xfrm>
            <a:off x="3086274" y="1675227"/>
            <a:ext cx="6019451" cy="4394199"/>
          </a:xfrm>
          <a:prstGeom prst="rect">
            <a:avLst/>
          </a:prstGeom>
        </p:spPr>
      </p:pic>
    </p:spTree>
    <p:extLst>
      <p:ext uri="{BB962C8B-B14F-4D97-AF65-F5344CB8AC3E}">
        <p14:creationId xmlns:p14="http://schemas.microsoft.com/office/powerpoint/2010/main" val="288901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FD0E3-EF48-466D-ABE2-5483239AAAF9}"/>
              </a:ext>
            </a:extLst>
          </p:cNvPr>
          <p:cNvPicPr>
            <a:picLocks noChangeAspect="1"/>
          </p:cNvPicPr>
          <p:nvPr/>
        </p:nvPicPr>
        <p:blipFill>
          <a:blip r:embed="rId2"/>
          <a:stretch>
            <a:fillRect/>
          </a:stretch>
        </p:blipFill>
        <p:spPr>
          <a:xfrm>
            <a:off x="109331" y="1441173"/>
            <a:ext cx="11966713" cy="5446643"/>
          </a:xfrm>
          <a:prstGeom prst="rect">
            <a:avLst/>
          </a:prstGeom>
        </p:spPr>
      </p:pic>
      <p:sp>
        <p:nvSpPr>
          <p:cNvPr id="3" name="TextBox 2">
            <a:extLst>
              <a:ext uri="{FF2B5EF4-FFF2-40B4-BE49-F238E27FC236}">
                <a16:creationId xmlns:a16="http://schemas.microsoft.com/office/drawing/2014/main" id="{897F4EA3-0340-44F8-8DBC-AAAF5ED84BC6}"/>
              </a:ext>
            </a:extLst>
          </p:cNvPr>
          <p:cNvSpPr txBox="1"/>
          <p:nvPr/>
        </p:nvSpPr>
        <p:spPr>
          <a:xfrm>
            <a:off x="811377" y="98289"/>
            <a:ext cx="10642132" cy="1384995"/>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rPr>
              <a:t>Paste the Copied codes in the code box below.</a:t>
            </a:r>
          </a:p>
          <a:p>
            <a:pPr marL="285750" indent="-285750">
              <a:buFont typeface="Arial" panose="020B0604020202020204" pitchFamily="34" charset="0"/>
              <a:buChar char="•"/>
            </a:pPr>
            <a:r>
              <a:rPr lang="en-US" sz="2800" b="1" dirty="0">
                <a:solidFill>
                  <a:schemeClr val="bg1"/>
                </a:solidFill>
              </a:rPr>
              <a:t>Click on verify and publish. </a:t>
            </a:r>
          </a:p>
          <a:p>
            <a:pPr marL="285750" indent="-285750">
              <a:buFont typeface="Arial" panose="020B0604020202020204" pitchFamily="34" charset="0"/>
              <a:buChar char="•"/>
            </a:pPr>
            <a:r>
              <a:rPr lang="en-US" sz="2800" b="1" dirty="0">
                <a:solidFill>
                  <a:schemeClr val="bg1"/>
                </a:solidFill>
              </a:rPr>
              <a:t>Remember to enable optimization. Else you will get error.</a:t>
            </a:r>
          </a:p>
        </p:txBody>
      </p:sp>
    </p:spTree>
    <p:extLst>
      <p:ext uri="{BB962C8B-B14F-4D97-AF65-F5344CB8AC3E}">
        <p14:creationId xmlns:p14="http://schemas.microsoft.com/office/powerpoint/2010/main" val="387415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74C8A6A-99E5-48FC-BA4D-647A4BDA37BA}"/>
              </a:ext>
            </a:extLst>
          </p:cNvPr>
          <p:cNvSpPr txBox="1"/>
          <p:nvPr/>
        </p:nvSpPr>
        <p:spPr>
          <a:xfrm>
            <a:off x="466156" y="275191"/>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If verified successfully you will see the below screen.</a:t>
            </a:r>
          </a:p>
        </p:txBody>
      </p:sp>
      <p:pic>
        <p:nvPicPr>
          <p:cNvPr id="2" name="Picture 1">
            <a:extLst>
              <a:ext uri="{FF2B5EF4-FFF2-40B4-BE49-F238E27FC236}">
                <a16:creationId xmlns:a16="http://schemas.microsoft.com/office/drawing/2014/main" id="{2BD20BDC-EE01-4ABC-AFCF-061D34F34606}"/>
              </a:ext>
            </a:extLst>
          </p:cNvPr>
          <p:cNvPicPr>
            <a:picLocks noChangeAspect="1"/>
          </p:cNvPicPr>
          <p:nvPr/>
        </p:nvPicPr>
        <p:blipFill>
          <a:blip r:embed="rId2"/>
          <a:stretch>
            <a:fillRect/>
          </a:stretch>
        </p:blipFill>
        <p:spPr>
          <a:xfrm>
            <a:off x="375781" y="1675227"/>
            <a:ext cx="11391676" cy="4662943"/>
          </a:xfrm>
          <a:prstGeom prst="rect">
            <a:avLst/>
          </a:prstGeom>
        </p:spPr>
      </p:pic>
    </p:spTree>
    <p:extLst>
      <p:ext uri="{BB962C8B-B14F-4D97-AF65-F5344CB8AC3E}">
        <p14:creationId xmlns:p14="http://schemas.microsoft.com/office/powerpoint/2010/main" val="3783712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A close up of a person&#10;&#10;Description automatically generated">
            <a:extLst>
              <a:ext uri="{FF2B5EF4-FFF2-40B4-BE49-F238E27FC236}">
                <a16:creationId xmlns:a16="http://schemas.microsoft.com/office/drawing/2014/main" id="{428B2DA6-4D16-41C4-8698-A16716353E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888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DE1094-FAB7-4256-9159-AFF77E08AB7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Now go to your METAMASK account and click on add token.</a:t>
            </a:r>
          </a:p>
        </p:txBody>
      </p:sp>
      <p:pic>
        <p:nvPicPr>
          <p:cNvPr id="2" name="Picture 1">
            <a:extLst>
              <a:ext uri="{FF2B5EF4-FFF2-40B4-BE49-F238E27FC236}">
                <a16:creationId xmlns:a16="http://schemas.microsoft.com/office/drawing/2014/main" id="{BEDD06C3-248B-4EFB-9192-E63DF5EEA523}"/>
              </a:ext>
            </a:extLst>
          </p:cNvPr>
          <p:cNvPicPr>
            <a:picLocks noChangeAspect="1"/>
          </p:cNvPicPr>
          <p:nvPr/>
        </p:nvPicPr>
        <p:blipFill>
          <a:blip r:embed="rId2"/>
          <a:stretch>
            <a:fillRect/>
          </a:stretch>
        </p:blipFill>
        <p:spPr>
          <a:xfrm>
            <a:off x="4733798" y="1675227"/>
            <a:ext cx="3644889" cy="4854782"/>
          </a:xfrm>
          <a:prstGeom prst="rect">
            <a:avLst/>
          </a:prstGeom>
        </p:spPr>
      </p:pic>
    </p:spTree>
    <p:extLst>
      <p:ext uri="{BB962C8B-B14F-4D97-AF65-F5344CB8AC3E}">
        <p14:creationId xmlns:p14="http://schemas.microsoft.com/office/powerpoint/2010/main" val="138813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6D1F8-6FFD-406E-BFA1-ACA704A87F52}"/>
              </a:ext>
            </a:extLst>
          </p:cNvPr>
          <p:cNvSpPr>
            <a:spLocks noGrp="1"/>
          </p:cNvSpPr>
          <p:nvPr>
            <p:ph type="title"/>
          </p:nvPr>
        </p:nvSpPr>
        <p:spPr>
          <a:xfrm>
            <a:off x="490536" y="81620"/>
            <a:ext cx="11210925" cy="744836"/>
          </a:xfrm>
        </p:spPr>
        <p:txBody>
          <a:bodyPr vert="horz" lIns="91440" tIns="45720" rIns="91440" bIns="45720" rtlCol="0" anchor="ctr">
            <a:normAutofit/>
          </a:bodyPr>
          <a:lstStyle/>
          <a:p>
            <a:pPr algn="ctr"/>
            <a:r>
              <a:rPr lang="en-US" sz="4000" b="1" kern="1200" dirty="0">
                <a:solidFill>
                  <a:schemeClr val="bg1"/>
                </a:solidFill>
                <a:latin typeface="+mn-lt"/>
                <a:ea typeface="+mj-ea"/>
                <a:cs typeface="+mj-cs"/>
              </a:rPr>
              <a:t>Popular Ethereum Tokens</a:t>
            </a:r>
          </a:p>
        </p:txBody>
      </p:sp>
      <p:pic>
        <p:nvPicPr>
          <p:cNvPr id="4" name="Picture 3">
            <a:extLst>
              <a:ext uri="{FF2B5EF4-FFF2-40B4-BE49-F238E27FC236}">
                <a16:creationId xmlns:a16="http://schemas.microsoft.com/office/drawing/2014/main" id="{01AB5BA9-B180-4A39-8815-BA9C86E7C8E8}"/>
              </a:ext>
            </a:extLst>
          </p:cNvPr>
          <p:cNvPicPr>
            <a:picLocks noChangeAspect="1"/>
          </p:cNvPicPr>
          <p:nvPr/>
        </p:nvPicPr>
        <p:blipFill>
          <a:blip r:embed="rId2"/>
          <a:stretch>
            <a:fillRect/>
          </a:stretch>
        </p:blipFill>
        <p:spPr>
          <a:xfrm>
            <a:off x="138545" y="881846"/>
            <a:ext cx="11914909" cy="5894534"/>
          </a:xfrm>
          <a:prstGeom prst="rect">
            <a:avLst/>
          </a:prstGeom>
        </p:spPr>
      </p:pic>
    </p:spTree>
    <p:extLst>
      <p:ext uri="{BB962C8B-B14F-4D97-AF65-F5344CB8AC3E}">
        <p14:creationId xmlns:p14="http://schemas.microsoft.com/office/powerpoint/2010/main" val="2190868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D4E677-A639-4B0A-A32C-91D6A7625DB7}"/>
              </a:ext>
            </a:extLst>
          </p:cNvPr>
          <p:cNvSpPr txBox="1"/>
          <p:nvPr/>
        </p:nvSpPr>
        <p:spPr>
          <a:xfrm>
            <a:off x="490537" y="450037"/>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3200" b="1" kern="1200" dirty="0">
                <a:solidFill>
                  <a:schemeClr val="bg1"/>
                </a:solidFill>
                <a:ea typeface="+mj-ea"/>
                <a:cs typeface="+mj-cs"/>
              </a:rPr>
              <a:t>Paste the token address into the address box and all other details will appear automatically.</a:t>
            </a:r>
          </a:p>
        </p:txBody>
      </p:sp>
      <p:pic>
        <p:nvPicPr>
          <p:cNvPr id="2" name="Picture 1">
            <a:extLst>
              <a:ext uri="{FF2B5EF4-FFF2-40B4-BE49-F238E27FC236}">
                <a16:creationId xmlns:a16="http://schemas.microsoft.com/office/drawing/2014/main" id="{297AB5E6-830B-4C4C-BBCC-2FA060448CBE}"/>
              </a:ext>
            </a:extLst>
          </p:cNvPr>
          <p:cNvPicPr>
            <a:picLocks noChangeAspect="1"/>
          </p:cNvPicPr>
          <p:nvPr/>
        </p:nvPicPr>
        <p:blipFill>
          <a:blip r:embed="rId2"/>
          <a:stretch>
            <a:fillRect/>
          </a:stretch>
        </p:blipFill>
        <p:spPr>
          <a:xfrm>
            <a:off x="4689857" y="1675227"/>
            <a:ext cx="2812286" cy="4394199"/>
          </a:xfrm>
          <a:prstGeom prst="rect">
            <a:avLst/>
          </a:prstGeom>
        </p:spPr>
      </p:pic>
    </p:spTree>
    <p:extLst>
      <p:ext uri="{BB962C8B-B14F-4D97-AF65-F5344CB8AC3E}">
        <p14:creationId xmlns:p14="http://schemas.microsoft.com/office/powerpoint/2010/main" val="2108968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F27B9-0091-433A-AA55-195C84E35663}"/>
              </a:ext>
            </a:extLst>
          </p:cNvPr>
          <p:cNvPicPr>
            <a:picLocks noChangeAspect="1"/>
          </p:cNvPicPr>
          <p:nvPr/>
        </p:nvPicPr>
        <p:blipFill>
          <a:blip r:embed="rId2"/>
          <a:stretch>
            <a:fillRect/>
          </a:stretch>
        </p:blipFill>
        <p:spPr>
          <a:xfrm>
            <a:off x="1849920" y="1552839"/>
            <a:ext cx="4019550" cy="5251437"/>
          </a:xfrm>
          <a:prstGeom prst="rect">
            <a:avLst/>
          </a:prstGeom>
        </p:spPr>
      </p:pic>
      <p:sp>
        <p:nvSpPr>
          <p:cNvPr id="4" name="TextBox 3">
            <a:extLst>
              <a:ext uri="{FF2B5EF4-FFF2-40B4-BE49-F238E27FC236}">
                <a16:creationId xmlns:a16="http://schemas.microsoft.com/office/drawing/2014/main" id="{F38A3A13-2D8B-4746-915C-BA9B5C008B6B}"/>
              </a:ext>
            </a:extLst>
          </p:cNvPr>
          <p:cNvSpPr txBox="1"/>
          <p:nvPr/>
        </p:nvSpPr>
        <p:spPr>
          <a:xfrm>
            <a:off x="0" y="67838"/>
            <a:ext cx="12192000" cy="1384995"/>
          </a:xfrm>
          <a:prstGeom prst="rect">
            <a:avLst/>
          </a:prstGeom>
          <a:noFill/>
        </p:spPr>
        <p:txBody>
          <a:bodyPr wrap="square" rtlCol="0">
            <a:spAutoFit/>
          </a:bodyPr>
          <a:lstStyle/>
          <a:p>
            <a:r>
              <a:rPr lang="en-US" sz="2800" b="1" dirty="0">
                <a:solidFill>
                  <a:schemeClr val="bg1"/>
                </a:solidFill>
              </a:rPr>
              <a:t>Now you can send your tokens to any account you want. For example I sent 1000 tokens to my other Ethereum wallet from </a:t>
            </a:r>
            <a:r>
              <a:rPr lang="en-US" sz="2800" b="1" dirty="0" err="1">
                <a:solidFill>
                  <a:schemeClr val="bg1"/>
                </a:solidFill>
              </a:rPr>
              <a:t>YoSup</a:t>
            </a:r>
            <a:r>
              <a:rPr lang="en-US" sz="2800" b="1" dirty="0">
                <a:solidFill>
                  <a:schemeClr val="bg1"/>
                </a:solidFill>
              </a:rPr>
              <a:t> Contract here and received 10000 of </a:t>
            </a:r>
            <a:r>
              <a:rPr lang="en-US" sz="2800" b="1" dirty="0" err="1">
                <a:solidFill>
                  <a:schemeClr val="bg1"/>
                </a:solidFill>
              </a:rPr>
              <a:t>HowdyMSBA</a:t>
            </a:r>
            <a:r>
              <a:rPr lang="en-US" sz="2800" b="1" dirty="0">
                <a:solidFill>
                  <a:schemeClr val="bg1"/>
                </a:solidFill>
              </a:rPr>
              <a:t> Tokens into this wallet.</a:t>
            </a:r>
          </a:p>
        </p:txBody>
      </p:sp>
      <p:pic>
        <p:nvPicPr>
          <p:cNvPr id="5" name="Picture 4">
            <a:extLst>
              <a:ext uri="{FF2B5EF4-FFF2-40B4-BE49-F238E27FC236}">
                <a16:creationId xmlns:a16="http://schemas.microsoft.com/office/drawing/2014/main" id="{F44A5856-7575-400B-A62D-956FD1E02AEA}"/>
              </a:ext>
            </a:extLst>
          </p:cNvPr>
          <p:cNvPicPr>
            <a:picLocks noChangeAspect="1"/>
          </p:cNvPicPr>
          <p:nvPr/>
        </p:nvPicPr>
        <p:blipFill>
          <a:blip r:embed="rId3"/>
          <a:stretch>
            <a:fillRect/>
          </a:stretch>
        </p:blipFill>
        <p:spPr>
          <a:xfrm>
            <a:off x="7097879" y="1552839"/>
            <a:ext cx="4404418" cy="5161653"/>
          </a:xfrm>
          <a:prstGeom prst="rect">
            <a:avLst/>
          </a:prstGeom>
        </p:spPr>
      </p:pic>
    </p:spTree>
    <p:extLst>
      <p:ext uri="{BB962C8B-B14F-4D97-AF65-F5344CB8AC3E}">
        <p14:creationId xmlns:p14="http://schemas.microsoft.com/office/powerpoint/2010/main" val="238750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399620-4126-4217-807A-81EABD62FDA9}"/>
              </a:ext>
            </a:extLst>
          </p:cNvPr>
          <p:cNvSpPr txBox="1"/>
          <p:nvPr/>
        </p:nvSpPr>
        <p:spPr>
          <a:xfrm>
            <a:off x="526073" y="450938"/>
            <a:ext cx="11139854" cy="1609968"/>
          </a:xfrm>
          <a:prstGeom prst="rect">
            <a:avLst/>
          </a:prstGeom>
          <a:gradFill>
            <a:gsLst>
              <a:gs pos="99000">
                <a:schemeClr val="tx1">
                  <a:lumMod val="95000"/>
                  <a:lumOff val="5000"/>
                </a:schemeClr>
              </a:gs>
              <a:gs pos="99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b">
            <a:noAutofit/>
          </a:bodyPr>
          <a:lstStyle/>
          <a:p>
            <a:pPr algn="ctr">
              <a:lnSpc>
                <a:spcPct val="90000"/>
              </a:lnSpc>
              <a:spcBef>
                <a:spcPct val="0"/>
              </a:spcBef>
              <a:spcAft>
                <a:spcPts val="600"/>
              </a:spcAft>
            </a:pPr>
            <a:r>
              <a:rPr lang="en-US" sz="3200" b="1" kern="1200" dirty="0">
                <a:solidFill>
                  <a:srgbClr val="FFFFFF"/>
                </a:solidFill>
                <a:ea typeface="+mj-ea"/>
                <a:cs typeface="+mj-cs"/>
              </a:rPr>
              <a:t>You can see now my other account has 1000 </a:t>
            </a:r>
            <a:r>
              <a:rPr lang="en-US" sz="3200" b="1" kern="1200" dirty="0" err="1">
                <a:solidFill>
                  <a:srgbClr val="FFFFFF"/>
                </a:solidFill>
                <a:ea typeface="+mj-ea"/>
                <a:cs typeface="+mj-cs"/>
              </a:rPr>
              <a:t>YoSup</a:t>
            </a:r>
            <a:r>
              <a:rPr lang="en-US" sz="3200" b="1" kern="1200" dirty="0">
                <a:solidFill>
                  <a:srgbClr val="FFFFFF"/>
                </a:solidFill>
                <a:ea typeface="+mj-ea"/>
                <a:cs typeface="+mj-cs"/>
              </a:rPr>
              <a:t> tokens.</a:t>
            </a:r>
          </a:p>
          <a:p>
            <a:pPr algn="ctr">
              <a:lnSpc>
                <a:spcPct val="90000"/>
              </a:lnSpc>
              <a:spcBef>
                <a:spcPct val="0"/>
              </a:spcBef>
              <a:spcAft>
                <a:spcPts val="600"/>
              </a:spcAft>
            </a:pPr>
            <a:endParaRPr lang="en-US" sz="3200" b="1" kern="1200" dirty="0">
              <a:solidFill>
                <a:srgbClr val="FFFFFF"/>
              </a:solidFill>
              <a:ea typeface="+mj-ea"/>
              <a:cs typeface="+mj-cs"/>
            </a:endParaRPr>
          </a:p>
          <a:p>
            <a:pPr algn="ctr">
              <a:lnSpc>
                <a:spcPct val="90000"/>
              </a:lnSpc>
              <a:spcBef>
                <a:spcPct val="0"/>
              </a:spcBef>
              <a:spcAft>
                <a:spcPts val="600"/>
              </a:spcAft>
            </a:pPr>
            <a:r>
              <a:rPr lang="en-US" sz="3200" b="1" kern="1200" dirty="0">
                <a:solidFill>
                  <a:srgbClr val="FFFFFF"/>
                </a:solidFill>
                <a:ea typeface="+mj-ea"/>
                <a:cs typeface="+mj-cs"/>
              </a:rPr>
              <a:t>Congratulations now you have your own </a:t>
            </a:r>
            <a:r>
              <a:rPr lang="en-US" sz="3200" b="1" kern="1200" dirty="0" err="1">
                <a:solidFill>
                  <a:srgbClr val="FFFFFF"/>
                </a:solidFill>
                <a:ea typeface="+mj-ea"/>
                <a:cs typeface="+mj-cs"/>
              </a:rPr>
              <a:t>BitCoin</a:t>
            </a:r>
            <a:r>
              <a:rPr lang="en-US" sz="3200" b="1" kern="1200" dirty="0">
                <a:solidFill>
                  <a:srgbClr val="FFFFFF"/>
                </a:solidFill>
                <a:ea typeface="+mj-ea"/>
                <a:cs typeface="+mj-cs"/>
              </a:rPr>
              <a:t>.</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9D5F044-F4D2-49A2-A8C0-520DE802E2F3}"/>
              </a:ext>
            </a:extLst>
          </p:cNvPr>
          <p:cNvPicPr>
            <a:picLocks noChangeAspect="1"/>
          </p:cNvPicPr>
          <p:nvPr/>
        </p:nvPicPr>
        <p:blipFill>
          <a:blip r:embed="rId2"/>
          <a:stretch>
            <a:fillRect/>
          </a:stretch>
        </p:blipFill>
        <p:spPr>
          <a:xfrm>
            <a:off x="2279222" y="2509911"/>
            <a:ext cx="7578457" cy="3997637"/>
          </a:xfrm>
          <a:prstGeom prst="rect">
            <a:avLst/>
          </a:prstGeom>
        </p:spPr>
      </p:pic>
    </p:spTree>
    <p:extLst>
      <p:ext uri="{BB962C8B-B14F-4D97-AF65-F5344CB8AC3E}">
        <p14:creationId xmlns:p14="http://schemas.microsoft.com/office/powerpoint/2010/main" val="1446265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descr="A person holding a sign posing for the camera&#10;&#10;Description automatically generated">
            <a:extLst>
              <a:ext uri="{FF2B5EF4-FFF2-40B4-BE49-F238E27FC236}">
                <a16:creationId xmlns:a16="http://schemas.microsoft.com/office/drawing/2014/main" id="{3C870E37-60AA-45DA-A51F-823AEB05E1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5533" y="428017"/>
            <a:ext cx="8190688" cy="6050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080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4CD8EB-23EB-45A4-9209-7538BFB8DE5A}"/>
              </a:ext>
            </a:extLst>
          </p:cNvPr>
          <p:cNvPicPr>
            <a:picLocks noChangeAspect="1"/>
          </p:cNvPicPr>
          <p:nvPr/>
        </p:nvPicPr>
        <p:blipFill rotWithShape="1">
          <a:blip r:embed="rId2"/>
          <a:srcRect l="3111" r="1" b="1"/>
          <a:stretch/>
        </p:blipFill>
        <p:spPr>
          <a:xfrm>
            <a:off x="20" y="10"/>
            <a:ext cx="12191980" cy="6857990"/>
          </a:xfrm>
          <a:prstGeom prst="rect">
            <a:avLst/>
          </a:prstGeom>
        </p:spPr>
      </p:pic>
    </p:spTree>
    <p:extLst>
      <p:ext uri="{BB962C8B-B14F-4D97-AF65-F5344CB8AC3E}">
        <p14:creationId xmlns:p14="http://schemas.microsoft.com/office/powerpoint/2010/main" val="1320791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075CF-583B-4511-8277-12BE0672B6F6}"/>
              </a:ext>
            </a:extLst>
          </p:cNvPr>
          <p:cNvPicPr>
            <a:picLocks noChangeAspect="1"/>
          </p:cNvPicPr>
          <p:nvPr/>
        </p:nvPicPr>
        <p:blipFill rotWithShape="1">
          <a:blip r:embed="rId2"/>
          <a:srcRect b="5063"/>
          <a:stretch/>
        </p:blipFill>
        <p:spPr>
          <a:xfrm>
            <a:off x="20" y="10"/>
            <a:ext cx="12191980" cy="6857990"/>
          </a:xfrm>
          <a:prstGeom prst="rect">
            <a:avLst/>
          </a:prstGeom>
        </p:spPr>
      </p:pic>
    </p:spTree>
    <p:extLst>
      <p:ext uri="{BB962C8B-B14F-4D97-AF65-F5344CB8AC3E}">
        <p14:creationId xmlns:p14="http://schemas.microsoft.com/office/powerpoint/2010/main" val="602429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oogle Shape;210;g5e25ffd24d_0_36" descr="A person looking at the camera&#10;&#10;Description automatically generated">
            <a:extLst>
              <a:ext uri="{FF2B5EF4-FFF2-40B4-BE49-F238E27FC236}">
                <a16:creationId xmlns:a16="http://schemas.microsoft.com/office/drawing/2014/main" id="{351FD738-30E6-4AE8-A580-0C1A1191FF21}"/>
              </a:ext>
            </a:extLst>
          </p:cNvPr>
          <p:cNvPicPr preferRelativeResize="0"/>
          <p:nvPr/>
        </p:nvPicPr>
        <p:blipFill rotWithShape="1">
          <a:blip r:embed="rId2"/>
          <a:srcRect t="13958" b="11042"/>
          <a:stretch/>
        </p:blipFill>
        <p:spPr>
          <a:xfrm>
            <a:off x="20" y="10"/>
            <a:ext cx="12191980" cy="6857990"/>
          </a:xfrm>
          <a:prstGeom prst="rect">
            <a:avLst/>
          </a:prstGeom>
          <a:noFill/>
        </p:spPr>
      </p:pic>
    </p:spTree>
    <p:extLst>
      <p:ext uri="{BB962C8B-B14F-4D97-AF65-F5344CB8AC3E}">
        <p14:creationId xmlns:p14="http://schemas.microsoft.com/office/powerpoint/2010/main" val="764048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5d96236660_0_11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Image result for blockchain meme">
            <a:extLst>
              <a:ext uri="{FF2B5EF4-FFF2-40B4-BE49-F238E27FC236}">
                <a16:creationId xmlns:a16="http://schemas.microsoft.com/office/drawing/2014/main" id="{ADBF30B4-E9A5-44E1-95E7-76AAF78522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53619" y="643466"/>
            <a:ext cx="568476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78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E87AC-6701-4FB2-BBEE-AF06762B41BC}"/>
              </a:ext>
            </a:extLst>
          </p:cNvPr>
          <p:cNvSpPr>
            <a:spLocks noGrp="1"/>
          </p:cNvSpPr>
          <p:nvPr>
            <p:ph type="title"/>
          </p:nvPr>
        </p:nvSpPr>
        <p:spPr>
          <a:xfrm>
            <a:off x="490537" y="102448"/>
            <a:ext cx="11210925" cy="744836"/>
          </a:xfrm>
        </p:spPr>
        <p:txBody>
          <a:bodyPr vert="horz" lIns="91440" tIns="45720" rIns="91440" bIns="45720" rtlCol="0" anchor="ctr">
            <a:normAutofit/>
          </a:bodyPr>
          <a:lstStyle/>
          <a:p>
            <a:pPr algn="ctr">
              <a:tabLst>
                <a:tab pos="1311275" algn="l"/>
              </a:tabLst>
            </a:pPr>
            <a:r>
              <a:rPr lang="en-US" sz="3200" b="1" kern="1200" dirty="0">
                <a:solidFill>
                  <a:schemeClr val="bg1"/>
                </a:solidFill>
                <a:latin typeface="+mn-lt"/>
                <a:ea typeface="+mj-ea"/>
                <a:cs typeface="+mj-cs"/>
              </a:rPr>
              <a:t>Let’s Examine Tether USD Token</a:t>
            </a:r>
          </a:p>
        </p:txBody>
      </p:sp>
      <p:pic>
        <p:nvPicPr>
          <p:cNvPr id="4" name="Picture 3">
            <a:extLst>
              <a:ext uri="{FF2B5EF4-FFF2-40B4-BE49-F238E27FC236}">
                <a16:creationId xmlns:a16="http://schemas.microsoft.com/office/drawing/2014/main" id="{1CADDD01-145C-46BE-A8F7-831AB2A69ED2}"/>
              </a:ext>
            </a:extLst>
          </p:cNvPr>
          <p:cNvPicPr>
            <a:picLocks noChangeAspect="1"/>
          </p:cNvPicPr>
          <p:nvPr/>
        </p:nvPicPr>
        <p:blipFill>
          <a:blip r:embed="rId2"/>
          <a:stretch>
            <a:fillRect/>
          </a:stretch>
        </p:blipFill>
        <p:spPr>
          <a:xfrm>
            <a:off x="38100" y="923134"/>
            <a:ext cx="12115800" cy="5868247"/>
          </a:xfrm>
          <a:prstGeom prst="rect">
            <a:avLst/>
          </a:prstGeom>
        </p:spPr>
      </p:pic>
      <p:sp>
        <p:nvSpPr>
          <p:cNvPr id="21" name="Freeform: Shape 20">
            <a:extLst>
              <a:ext uri="{FF2B5EF4-FFF2-40B4-BE49-F238E27FC236}">
                <a16:creationId xmlns:a16="http://schemas.microsoft.com/office/drawing/2014/main" id="{C505EB46-F6C8-4D49-B339-65C7F7C5D2B8}"/>
              </a:ext>
            </a:extLst>
          </p:cNvPr>
          <p:cNvSpPr/>
          <p:nvPr/>
        </p:nvSpPr>
        <p:spPr>
          <a:xfrm>
            <a:off x="7952272" y="2369824"/>
            <a:ext cx="3815184" cy="731520"/>
          </a:xfrm>
          <a:custGeom>
            <a:avLst/>
            <a:gdLst>
              <a:gd name="connsiteX0" fmla="*/ 3292200 w 3399840"/>
              <a:gd name="connsiteY0" fmla="*/ 699120 h 699120"/>
              <a:gd name="connsiteX1" fmla="*/ 3399840 w 3399840"/>
              <a:gd name="connsiteY1" fmla="*/ 0 h 699120"/>
              <a:gd name="connsiteX2" fmla="*/ 0 w 3399840"/>
              <a:gd name="connsiteY2" fmla="*/ 0 h 699120"/>
              <a:gd name="connsiteX3" fmla="*/ 384840 w 3399840"/>
              <a:gd name="connsiteY3" fmla="*/ 699120 h 699120"/>
            </a:gdLst>
            <a:ahLst/>
            <a:cxnLst>
              <a:cxn ang="0">
                <a:pos x="connsiteX0" y="connsiteY0"/>
              </a:cxn>
              <a:cxn ang="0">
                <a:pos x="connsiteX1" y="connsiteY1"/>
              </a:cxn>
              <a:cxn ang="0">
                <a:pos x="connsiteX2" y="connsiteY2"/>
              </a:cxn>
              <a:cxn ang="0">
                <a:pos x="connsiteX3" y="connsiteY3"/>
              </a:cxn>
            </a:cxnLst>
            <a:rect l="0" t="0" r="0" b="0"/>
            <a:pathLst>
              <a:path w="3399840" h="699120">
                <a:moveTo>
                  <a:pt x="3292200" y="699120"/>
                </a:moveTo>
                <a:lnTo>
                  <a:pt x="3399840" y="0"/>
                </a:lnTo>
                <a:lnTo>
                  <a:pt x="0" y="0"/>
                </a:lnTo>
                <a:lnTo>
                  <a:pt x="384840" y="699120"/>
                </a:lnTo>
                <a:close/>
              </a:path>
            </a:pathLst>
          </a:cu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5B2D90"/>
              </a:solidFill>
            </a:endParaRPr>
          </a:p>
        </p:txBody>
      </p:sp>
      <p:sp>
        <p:nvSpPr>
          <p:cNvPr id="23" name="Rectangle 22">
            <a:extLst>
              <a:ext uri="{FF2B5EF4-FFF2-40B4-BE49-F238E27FC236}">
                <a16:creationId xmlns:a16="http://schemas.microsoft.com/office/drawing/2014/main" id="{53B3CC71-36E1-4CC8-83D4-69A504FF8DF2}"/>
              </a:ext>
            </a:extLst>
          </p:cNvPr>
          <p:cNvSpPr/>
          <p:nvPr/>
        </p:nvSpPr>
        <p:spPr>
          <a:xfrm>
            <a:off x="394262" y="2240280"/>
            <a:ext cx="5120640" cy="1645920"/>
          </a:xfrm>
          <a:prstGeom prst="rect">
            <a:avLst/>
          </a:prstGeom>
          <a:solidFill>
            <a:srgbClr val="5B2D90">
              <a:alpha val="5000"/>
            </a:srgbClr>
          </a:solidFill>
          <a:ln w="18000">
            <a:solidFill>
              <a:srgbClr val="5B2D9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ltLang="ja-JP">
              <a:solidFill>
                <a:srgbClr val="5B2D90"/>
              </a:solidFill>
            </a:endParaRPr>
          </a:p>
        </p:txBody>
      </p:sp>
      <p:sp>
        <p:nvSpPr>
          <p:cNvPr id="7" name="TextBox 6">
            <a:extLst>
              <a:ext uri="{FF2B5EF4-FFF2-40B4-BE49-F238E27FC236}">
                <a16:creationId xmlns:a16="http://schemas.microsoft.com/office/drawing/2014/main" id="{25A04FDA-981D-4231-80AB-1A7470946D10}"/>
              </a:ext>
            </a:extLst>
          </p:cNvPr>
          <p:cNvSpPr txBox="1"/>
          <p:nvPr/>
        </p:nvSpPr>
        <p:spPr>
          <a:xfrm>
            <a:off x="6161993" y="1603963"/>
            <a:ext cx="3953163" cy="830997"/>
          </a:xfrm>
          <a:prstGeom prst="rect">
            <a:avLst/>
          </a:prstGeom>
          <a:noFill/>
        </p:spPr>
        <p:txBody>
          <a:bodyPr wrap="square" rtlCol="0">
            <a:spAutoFit/>
          </a:bodyPr>
          <a:lstStyle/>
          <a:p>
            <a:r>
              <a:rPr lang="en-US" sz="2400" dirty="0"/>
              <a:t>Notice this contract address and decimal properties.</a:t>
            </a:r>
          </a:p>
        </p:txBody>
      </p:sp>
      <p:sp>
        <p:nvSpPr>
          <p:cNvPr id="8" name="TextBox 7">
            <a:extLst>
              <a:ext uri="{FF2B5EF4-FFF2-40B4-BE49-F238E27FC236}">
                <a16:creationId xmlns:a16="http://schemas.microsoft.com/office/drawing/2014/main" id="{3D5EAE48-7B29-445C-AE6A-515B0253D2C8}"/>
              </a:ext>
            </a:extLst>
          </p:cNvPr>
          <p:cNvSpPr txBox="1"/>
          <p:nvPr/>
        </p:nvSpPr>
        <p:spPr>
          <a:xfrm>
            <a:off x="2298808" y="2088580"/>
            <a:ext cx="4235465" cy="830997"/>
          </a:xfrm>
          <a:prstGeom prst="rect">
            <a:avLst/>
          </a:prstGeom>
          <a:noFill/>
        </p:spPr>
        <p:txBody>
          <a:bodyPr wrap="square" rtlCol="0">
            <a:spAutoFit/>
          </a:bodyPr>
          <a:lstStyle/>
          <a:p>
            <a:r>
              <a:rPr lang="en-US" sz="2400" dirty="0"/>
              <a:t>Notice total supply property below.</a:t>
            </a:r>
          </a:p>
        </p:txBody>
      </p:sp>
    </p:spTree>
    <p:extLst>
      <p:ext uri="{BB962C8B-B14F-4D97-AF65-F5344CB8AC3E}">
        <p14:creationId xmlns:p14="http://schemas.microsoft.com/office/powerpoint/2010/main" val="1629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488FA-BCC5-4FE1-9DBA-ABF65A57619B}"/>
              </a:ext>
            </a:extLst>
          </p:cNvPr>
          <p:cNvSpPr>
            <a:spLocks noGrp="1"/>
          </p:cNvSpPr>
          <p:nvPr>
            <p:ph type="title"/>
          </p:nvPr>
        </p:nvSpPr>
        <p:spPr>
          <a:xfrm>
            <a:off x="490537" y="69573"/>
            <a:ext cx="11210925" cy="744836"/>
          </a:xfrm>
        </p:spPr>
        <p:txBody>
          <a:bodyPr vert="horz" lIns="91440" tIns="45720" rIns="91440" bIns="45720" rtlCol="0" anchor="ctr">
            <a:normAutofit/>
          </a:bodyPr>
          <a:lstStyle/>
          <a:p>
            <a:pPr algn="ctr"/>
            <a:r>
              <a:rPr lang="en-US" sz="3200" b="1" kern="1200" dirty="0">
                <a:solidFill>
                  <a:schemeClr val="bg1"/>
                </a:solidFill>
                <a:latin typeface="+mn-lt"/>
                <a:ea typeface="+mj-ea"/>
                <a:cs typeface="+mj-cs"/>
              </a:rPr>
              <a:t>Observe a few details.</a:t>
            </a:r>
          </a:p>
        </p:txBody>
      </p:sp>
      <p:pic>
        <p:nvPicPr>
          <p:cNvPr id="7" name="Picture 6">
            <a:extLst>
              <a:ext uri="{FF2B5EF4-FFF2-40B4-BE49-F238E27FC236}">
                <a16:creationId xmlns:a16="http://schemas.microsoft.com/office/drawing/2014/main" id="{38287E7A-0D3F-493B-BFB2-5D19A7ABF5AC}"/>
              </a:ext>
            </a:extLst>
          </p:cNvPr>
          <p:cNvPicPr>
            <a:picLocks noChangeAspect="1"/>
          </p:cNvPicPr>
          <p:nvPr/>
        </p:nvPicPr>
        <p:blipFill>
          <a:blip r:embed="rId2"/>
          <a:stretch>
            <a:fillRect/>
          </a:stretch>
        </p:blipFill>
        <p:spPr>
          <a:xfrm>
            <a:off x="109330" y="755375"/>
            <a:ext cx="11996531" cy="6033052"/>
          </a:xfrm>
          <a:prstGeom prst="rect">
            <a:avLst/>
          </a:prstGeom>
        </p:spPr>
      </p:pic>
    </p:spTree>
    <p:extLst>
      <p:ext uri="{BB962C8B-B14F-4D97-AF65-F5344CB8AC3E}">
        <p14:creationId xmlns:p14="http://schemas.microsoft.com/office/powerpoint/2010/main" val="15137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047E-2DEB-46CC-8DD1-3A2838226097}"/>
              </a:ext>
            </a:extLst>
          </p:cNvPr>
          <p:cNvSpPr>
            <a:spLocks noGrp="1"/>
          </p:cNvSpPr>
          <p:nvPr>
            <p:ph type="title"/>
          </p:nvPr>
        </p:nvSpPr>
        <p:spPr>
          <a:xfrm>
            <a:off x="3236878" y="166343"/>
            <a:ext cx="5718243" cy="867327"/>
          </a:xfrm>
        </p:spPr>
        <p:txBody>
          <a:bodyPr>
            <a:normAutofit/>
          </a:bodyPr>
          <a:lstStyle/>
          <a:p>
            <a:r>
              <a:rPr lang="en-US" b="1" dirty="0">
                <a:latin typeface="+mn-lt"/>
              </a:rPr>
              <a:t>What are ERC20 Tokens</a:t>
            </a:r>
          </a:p>
        </p:txBody>
      </p:sp>
      <p:graphicFrame>
        <p:nvGraphicFramePr>
          <p:cNvPr id="5" name="Content Placeholder 2">
            <a:extLst>
              <a:ext uri="{FF2B5EF4-FFF2-40B4-BE49-F238E27FC236}">
                <a16:creationId xmlns:a16="http://schemas.microsoft.com/office/drawing/2014/main" id="{E5E3F336-C7DD-4F53-B2B7-5FF604A9AB09}"/>
              </a:ext>
            </a:extLst>
          </p:cNvPr>
          <p:cNvGraphicFramePr>
            <a:graphicFrameLocks noGrp="1"/>
          </p:cNvGraphicFramePr>
          <p:nvPr>
            <p:ph idx="1"/>
            <p:extLst>
              <p:ext uri="{D42A27DB-BD31-4B8C-83A1-F6EECF244321}">
                <p14:modId xmlns:p14="http://schemas.microsoft.com/office/powerpoint/2010/main" val="2158555062"/>
              </p:ext>
            </p:extLst>
          </p:nvPr>
        </p:nvGraphicFramePr>
        <p:xfrm>
          <a:off x="178904" y="1033670"/>
          <a:ext cx="12013096" cy="5744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020083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88A0-E6AC-499E-9C98-BD946CB37AA5}"/>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b="1" dirty="0">
                <a:latin typeface="+mn-lt"/>
              </a:rPr>
              <a:t>Let’s create our own Token and offer it.</a:t>
            </a:r>
          </a:p>
        </p:txBody>
      </p:sp>
      <p:pic>
        <p:nvPicPr>
          <p:cNvPr id="4" name="Picture 3">
            <a:extLst>
              <a:ext uri="{FF2B5EF4-FFF2-40B4-BE49-F238E27FC236}">
                <a16:creationId xmlns:a16="http://schemas.microsoft.com/office/drawing/2014/main" id="{BC902E26-B26A-4E51-AE43-B869DBB73663}"/>
              </a:ext>
            </a:extLst>
          </p:cNvPr>
          <p:cNvPicPr>
            <a:picLocks noChangeAspect="1"/>
          </p:cNvPicPr>
          <p:nvPr/>
        </p:nvPicPr>
        <p:blipFill rotWithShape="1">
          <a:blip r:embed="rId2"/>
          <a:srcRect t="46346" b="3654"/>
          <a:stretch/>
        </p:blipFill>
        <p:spPr>
          <a:xfrm>
            <a:off x="-3983" y="10"/>
            <a:ext cx="12192000" cy="4571990"/>
          </a:xfrm>
          <a:prstGeom prst="rect">
            <a:avLst/>
          </a:prstGeom>
        </p:spPr>
      </p:pic>
      <p:cxnSp>
        <p:nvCxnSpPr>
          <p:cNvPr id="13" name="Straight Connector 12">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95413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932</Words>
  <Application>Microsoft Office PowerPoint</Application>
  <PresentationFormat>Widescreen</PresentationFormat>
  <Paragraphs>87</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medium-content-serif-font</vt:lpstr>
      <vt:lpstr>Office Theme</vt:lpstr>
      <vt:lpstr>ERC20 Custom Token Tutorial</vt:lpstr>
      <vt:lpstr>Who Am I? Data Scientist – Wannabe Research Scientist  mailto: amitprusty@u.nus.edu </vt:lpstr>
      <vt:lpstr>What are tokens?</vt:lpstr>
      <vt:lpstr>Popular Ethereum Tokens</vt:lpstr>
      <vt:lpstr>PowerPoint Presentation</vt:lpstr>
      <vt:lpstr>Let’s Examine Tether USD Token</vt:lpstr>
      <vt:lpstr>Observe a few details.</vt:lpstr>
      <vt:lpstr>What are ERC20 Tokens</vt:lpstr>
      <vt:lpstr>Let’s create our own Token and offer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ERC20 Custom Token Tutorial</dc:title>
  <dc:creator>amit prusty</dc:creator>
  <cp:lastModifiedBy>amit prusty</cp:lastModifiedBy>
  <cp:revision>1</cp:revision>
  <dcterms:created xsi:type="dcterms:W3CDTF">2019-09-14T05:40:10Z</dcterms:created>
  <dcterms:modified xsi:type="dcterms:W3CDTF">2019-09-14T05:42:02Z</dcterms:modified>
</cp:coreProperties>
</file>